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457" r:id="rId3"/>
    <p:sldId id="464" r:id="rId4"/>
    <p:sldId id="449" r:id="rId5"/>
    <p:sldId id="450" r:id="rId6"/>
    <p:sldId id="451" r:id="rId7"/>
    <p:sldId id="452" r:id="rId8"/>
    <p:sldId id="465" r:id="rId9"/>
    <p:sldId id="454" r:id="rId10"/>
    <p:sldId id="463" r:id="rId11"/>
    <p:sldId id="446" r:id="rId12"/>
    <p:sldId id="393" r:id="rId13"/>
    <p:sldId id="466" r:id="rId14"/>
    <p:sldId id="448" r:id="rId15"/>
    <p:sldId id="426" r:id="rId16"/>
    <p:sldId id="425" r:id="rId17"/>
    <p:sldId id="467" r:id="rId18"/>
    <p:sldId id="394" r:id="rId19"/>
    <p:sldId id="392" r:id="rId20"/>
    <p:sldId id="395" r:id="rId21"/>
    <p:sldId id="468" r:id="rId22"/>
    <p:sldId id="461" r:id="rId23"/>
    <p:sldId id="396" r:id="rId24"/>
    <p:sldId id="469" r:id="rId25"/>
    <p:sldId id="263" r:id="rId26"/>
    <p:sldId id="427" r:id="rId27"/>
    <p:sldId id="431" r:id="rId28"/>
    <p:sldId id="271" r:id="rId29"/>
    <p:sldId id="456" r:id="rId30"/>
    <p:sldId id="272" r:id="rId31"/>
    <p:sldId id="436" r:id="rId32"/>
    <p:sldId id="435" r:id="rId33"/>
    <p:sldId id="398" r:id="rId34"/>
    <p:sldId id="357" r:id="rId35"/>
    <p:sldId id="409" r:id="rId36"/>
    <p:sldId id="382" r:id="rId37"/>
    <p:sldId id="264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9C0405"/>
    <a:srgbClr val="7F7F7F"/>
    <a:srgbClr val="465C96"/>
    <a:srgbClr val="575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2"/>
    <p:restoredTop sz="87994"/>
  </p:normalViewPr>
  <p:slideViewPr>
    <p:cSldViewPr snapToGrid="0" snapToObjects="1">
      <p:cViewPr>
        <p:scale>
          <a:sx n="83" d="100"/>
          <a:sy n="83" d="100"/>
        </p:scale>
        <p:origin x="14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63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40874-615F-5F4A-AC87-204C22E34E4E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D4888-E108-B54A-BE36-B29DD84F154C}">
      <dgm:prSet phldrT="[Text]"/>
      <dgm:spPr/>
      <dgm:t>
        <a:bodyPr/>
        <a:lstStyle/>
        <a:p>
          <a:endParaRPr lang="en-US" dirty="0"/>
        </a:p>
      </dgm:t>
    </dgm:pt>
    <dgm:pt modelId="{3AC67506-EBD4-534F-A125-4DC53DDDC51B}" type="parTrans" cxnId="{F2079359-0206-EE4C-B0E4-1296CD1443D2}">
      <dgm:prSet/>
      <dgm:spPr/>
      <dgm:t>
        <a:bodyPr/>
        <a:lstStyle/>
        <a:p>
          <a:endParaRPr lang="en-US"/>
        </a:p>
      </dgm:t>
    </dgm:pt>
    <dgm:pt modelId="{B16E72A4-553E-A647-AC6D-7D084B5F7F2C}" type="sibTrans" cxnId="{F2079359-0206-EE4C-B0E4-1296CD1443D2}">
      <dgm:prSet/>
      <dgm:spPr/>
      <dgm:t>
        <a:bodyPr/>
        <a:lstStyle/>
        <a:p>
          <a:endParaRPr lang="en-US"/>
        </a:p>
      </dgm:t>
    </dgm:pt>
    <dgm:pt modelId="{ED19BB93-263B-A248-89F9-B8ADC2B29385}">
      <dgm:prSet phldrT="[Text]"/>
      <dgm:spPr/>
      <dgm:t>
        <a:bodyPr/>
        <a:lstStyle/>
        <a:p>
          <a:r>
            <a:rPr lang="en-US" dirty="0"/>
            <a:t>Cell</a:t>
          </a:r>
        </a:p>
      </dgm:t>
    </dgm:pt>
    <dgm:pt modelId="{C6A0B6CA-B693-5343-BD1F-1A8A02717A53}" type="parTrans" cxnId="{3C160606-2B93-8D4A-8CC0-2A2F19F7E258}">
      <dgm:prSet/>
      <dgm:spPr/>
      <dgm:t>
        <a:bodyPr/>
        <a:lstStyle/>
        <a:p>
          <a:endParaRPr lang="en-US"/>
        </a:p>
      </dgm:t>
    </dgm:pt>
    <dgm:pt modelId="{1A4C272F-8BAF-EA48-A0C7-5519290D80E2}" type="sibTrans" cxnId="{3C160606-2B93-8D4A-8CC0-2A2F19F7E258}">
      <dgm:prSet/>
      <dgm:spPr/>
      <dgm:t>
        <a:bodyPr/>
        <a:lstStyle/>
        <a:p>
          <a:endParaRPr lang="en-US"/>
        </a:p>
      </dgm:t>
    </dgm:pt>
    <dgm:pt modelId="{C83B141B-6F4D-3943-BC85-E8FC17F35D53}">
      <dgm:prSet phldrT="[Text]"/>
      <dgm:spPr/>
      <dgm:t>
        <a:bodyPr/>
        <a:lstStyle/>
        <a:p>
          <a:endParaRPr lang="en-US" dirty="0"/>
        </a:p>
      </dgm:t>
    </dgm:pt>
    <dgm:pt modelId="{3E4A801B-F4B2-4941-9F76-EA22DAE59E52}" type="parTrans" cxnId="{1F9AA9A4-6C97-0E48-A719-453C904408C1}">
      <dgm:prSet/>
      <dgm:spPr/>
      <dgm:t>
        <a:bodyPr/>
        <a:lstStyle/>
        <a:p>
          <a:endParaRPr lang="en-US"/>
        </a:p>
      </dgm:t>
    </dgm:pt>
    <dgm:pt modelId="{ABF54F68-DA26-864C-8CCB-48D37D48EEFA}" type="sibTrans" cxnId="{1F9AA9A4-6C97-0E48-A719-453C904408C1}">
      <dgm:prSet/>
      <dgm:spPr/>
      <dgm:t>
        <a:bodyPr/>
        <a:lstStyle/>
        <a:p>
          <a:endParaRPr lang="en-US"/>
        </a:p>
      </dgm:t>
    </dgm:pt>
    <dgm:pt modelId="{21DC6154-E8E5-8D4A-8B5E-25818DB940C6}">
      <dgm:prSet phldrT="[Text]"/>
      <dgm:spPr/>
      <dgm:t>
        <a:bodyPr/>
        <a:lstStyle/>
        <a:p>
          <a:r>
            <a:rPr lang="en-US" dirty="0"/>
            <a:t>Nucleus</a:t>
          </a:r>
        </a:p>
      </dgm:t>
    </dgm:pt>
    <dgm:pt modelId="{46B67FA0-B712-F643-9EE9-87DBDBDEAED2}" type="parTrans" cxnId="{FD04E1D9-6757-4949-898F-6B672F8B4D9A}">
      <dgm:prSet/>
      <dgm:spPr/>
      <dgm:t>
        <a:bodyPr/>
        <a:lstStyle/>
        <a:p>
          <a:endParaRPr lang="en-US"/>
        </a:p>
      </dgm:t>
    </dgm:pt>
    <dgm:pt modelId="{9B16F7D9-F74C-C645-AF1C-5A551E1E280D}" type="sibTrans" cxnId="{FD04E1D9-6757-4949-898F-6B672F8B4D9A}">
      <dgm:prSet/>
      <dgm:spPr/>
      <dgm:t>
        <a:bodyPr/>
        <a:lstStyle/>
        <a:p>
          <a:endParaRPr lang="en-US"/>
        </a:p>
      </dgm:t>
    </dgm:pt>
    <dgm:pt modelId="{401072B6-CF59-4049-915D-66615C24F9AE}">
      <dgm:prSet phldrT="[Text]"/>
      <dgm:spPr/>
      <dgm:t>
        <a:bodyPr/>
        <a:lstStyle/>
        <a:p>
          <a:endParaRPr lang="en-US" dirty="0"/>
        </a:p>
      </dgm:t>
    </dgm:pt>
    <dgm:pt modelId="{C463A225-F9EB-7148-AE2A-05C24A4EF437}" type="parTrans" cxnId="{B56DBCDF-B197-AE4D-9088-A0D3E538D3B0}">
      <dgm:prSet/>
      <dgm:spPr/>
      <dgm:t>
        <a:bodyPr/>
        <a:lstStyle/>
        <a:p>
          <a:endParaRPr lang="en-US"/>
        </a:p>
      </dgm:t>
    </dgm:pt>
    <dgm:pt modelId="{432564E0-E555-4943-AB9E-1F411FEE8F96}" type="sibTrans" cxnId="{B56DBCDF-B197-AE4D-9088-A0D3E538D3B0}">
      <dgm:prSet/>
      <dgm:spPr/>
      <dgm:t>
        <a:bodyPr/>
        <a:lstStyle/>
        <a:p>
          <a:endParaRPr lang="en-US"/>
        </a:p>
      </dgm:t>
    </dgm:pt>
    <dgm:pt modelId="{CC61ABAF-5D1B-0447-9921-D5E7935B2EDF}">
      <dgm:prSet phldrT="[Text]"/>
      <dgm:spPr/>
      <dgm:t>
        <a:bodyPr/>
        <a:lstStyle/>
        <a:p>
          <a:r>
            <a:rPr lang="en-US" dirty="0"/>
            <a:t>Chromosome (23 pairs)</a:t>
          </a:r>
        </a:p>
      </dgm:t>
    </dgm:pt>
    <dgm:pt modelId="{0F129B28-D22F-434B-AEA8-C2C3215E63EB}" type="parTrans" cxnId="{E5483E0F-546D-554B-AA7D-506ABC5304FA}">
      <dgm:prSet/>
      <dgm:spPr/>
      <dgm:t>
        <a:bodyPr/>
        <a:lstStyle/>
        <a:p>
          <a:endParaRPr lang="en-US"/>
        </a:p>
      </dgm:t>
    </dgm:pt>
    <dgm:pt modelId="{3C55E918-AC66-C74E-8E31-74205C69E580}" type="sibTrans" cxnId="{E5483E0F-546D-554B-AA7D-506ABC5304FA}">
      <dgm:prSet/>
      <dgm:spPr/>
      <dgm:t>
        <a:bodyPr/>
        <a:lstStyle/>
        <a:p>
          <a:endParaRPr lang="en-US"/>
        </a:p>
      </dgm:t>
    </dgm:pt>
    <dgm:pt modelId="{43538B75-36A0-6C49-94D7-8FE0224418A9}">
      <dgm:prSet phldrT="[Text]"/>
      <dgm:spPr/>
      <dgm:t>
        <a:bodyPr/>
        <a:lstStyle/>
        <a:p>
          <a:r>
            <a:rPr lang="en-US" dirty="0"/>
            <a:t>DNA (3 billion base-pairs)</a:t>
          </a:r>
        </a:p>
      </dgm:t>
    </dgm:pt>
    <dgm:pt modelId="{4A8A8AE4-3E00-B541-BAD0-C2D50E8492A0}" type="parTrans" cxnId="{058A5EED-74A7-8F43-99DD-7C482D767C90}">
      <dgm:prSet/>
      <dgm:spPr/>
      <dgm:t>
        <a:bodyPr/>
        <a:lstStyle/>
        <a:p>
          <a:endParaRPr lang="en-US"/>
        </a:p>
      </dgm:t>
    </dgm:pt>
    <dgm:pt modelId="{CFB0286D-E0C3-974A-88D7-A3A6A9A9E7E2}" type="sibTrans" cxnId="{058A5EED-74A7-8F43-99DD-7C482D767C90}">
      <dgm:prSet/>
      <dgm:spPr/>
      <dgm:t>
        <a:bodyPr/>
        <a:lstStyle/>
        <a:p>
          <a:endParaRPr lang="en-US"/>
        </a:p>
      </dgm:t>
    </dgm:pt>
    <dgm:pt modelId="{30FC558C-E7C5-4440-89F0-5229AF062756}">
      <dgm:prSet phldrT="[Text]"/>
      <dgm:spPr/>
      <dgm:t>
        <a:bodyPr/>
        <a:lstStyle/>
        <a:p>
          <a:endParaRPr lang="en-US" dirty="0"/>
        </a:p>
      </dgm:t>
    </dgm:pt>
    <dgm:pt modelId="{FAFCB456-39E0-FC48-A5AB-8C7D4FD073BD}" type="parTrans" cxnId="{5DD87547-56A9-2F49-9B7B-BF6B982DACCC}">
      <dgm:prSet/>
      <dgm:spPr/>
      <dgm:t>
        <a:bodyPr/>
        <a:lstStyle/>
        <a:p>
          <a:endParaRPr lang="en-US"/>
        </a:p>
      </dgm:t>
    </dgm:pt>
    <dgm:pt modelId="{2EBAB858-4B77-D947-990F-3EBF63ABB4D8}" type="sibTrans" cxnId="{5DD87547-56A9-2F49-9B7B-BF6B982DACCC}">
      <dgm:prSet/>
      <dgm:spPr/>
      <dgm:t>
        <a:bodyPr/>
        <a:lstStyle/>
        <a:p>
          <a:endParaRPr lang="en-US"/>
        </a:p>
      </dgm:t>
    </dgm:pt>
    <dgm:pt modelId="{1F9EEC29-39A3-3D44-9365-D897E35BBC83}">
      <dgm:prSet phldrT="[Text]"/>
      <dgm:spPr/>
      <dgm:t>
        <a:bodyPr/>
        <a:lstStyle/>
        <a:p>
          <a:r>
            <a:rPr lang="en-US" dirty="0"/>
            <a:t>Gene (~20k)</a:t>
          </a:r>
        </a:p>
      </dgm:t>
    </dgm:pt>
    <dgm:pt modelId="{E2020D53-15C4-0843-BAC9-97A34A9AD819}" type="parTrans" cxnId="{DC464DC0-1A5B-C243-814B-0838084BDE45}">
      <dgm:prSet/>
      <dgm:spPr/>
      <dgm:t>
        <a:bodyPr/>
        <a:lstStyle/>
        <a:p>
          <a:endParaRPr lang="en-US"/>
        </a:p>
      </dgm:t>
    </dgm:pt>
    <dgm:pt modelId="{FF006431-6ECF-2E43-A062-9F6B73324B42}" type="sibTrans" cxnId="{DC464DC0-1A5B-C243-814B-0838084BDE45}">
      <dgm:prSet/>
      <dgm:spPr/>
      <dgm:t>
        <a:bodyPr/>
        <a:lstStyle/>
        <a:p>
          <a:endParaRPr lang="en-US"/>
        </a:p>
      </dgm:t>
    </dgm:pt>
    <dgm:pt modelId="{361E694C-56CB-0A40-859F-0EBC63387BCE}">
      <dgm:prSet phldrT="[Text]"/>
      <dgm:spPr/>
      <dgm:t>
        <a:bodyPr/>
        <a:lstStyle/>
        <a:p>
          <a:endParaRPr lang="en-US" dirty="0"/>
        </a:p>
      </dgm:t>
    </dgm:pt>
    <dgm:pt modelId="{D59D3DAA-6DFB-754A-9E34-4F6378D5154A}" type="parTrans" cxnId="{CF4398B4-FF7C-E140-A6D6-D58B6081C7CC}">
      <dgm:prSet/>
      <dgm:spPr/>
      <dgm:t>
        <a:bodyPr/>
        <a:lstStyle/>
        <a:p>
          <a:endParaRPr lang="en-US"/>
        </a:p>
      </dgm:t>
    </dgm:pt>
    <dgm:pt modelId="{262E33F7-F873-4A42-A5D2-781633CC6A2B}" type="sibTrans" cxnId="{CF4398B4-FF7C-E140-A6D6-D58B6081C7CC}">
      <dgm:prSet/>
      <dgm:spPr/>
      <dgm:t>
        <a:bodyPr/>
        <a:lstStyle/>
        <a:p>
          <a:endParaRPr lang="en-US"/>
        </a:p>
      </dgm:t>
    </dgm:pt>
    <dgm:pt modelId="{FB1A11E9-3173-BF42-B6D3-441AC76B479D}">
      <dgm:prSet phldrT="[Text]"/>
      <dgm:spPr/>
      <dgm:t>
        <a:bodyPr/>
        <a:lstStyle/>
        <a:p>
          <a:endParaRPr lang="en-US" dirty="0"/>
        </a:p>
      </dgm:t>
    </dgm:pt>
    <dgm:pt modelId="{1CB222F1-661E-E047-9F6F-B45BD148164C}" type="parTrans" cxnId="{AFADC9B5-2B51-B24A-8957-AFFB8F1C5327}">
      <dgm:prSet/>
      <dgm:spPr/>
      <dgm:t>
        <a:bodyPr/>
        <a:lstStyle/>
        <a:p>
          <a:endParaRPr lang="en-US"/>
        </a:p>
      </dgm:t>
    </dgm:pt>
    <dgm:pt modelId="{2FE44CE7-58F6-3149-8EA6-D7500056B0FA}" type="sibTrans" cxnId="{AFADC9B5-2B51-B24A-8957-AFFB8F1C5327}">
      <dgm:prSet/>
      <dgm:spPr/>
      <dgm:t>
        <a:bodyPr/>
        <a:lstStyle/>
        <a:p>
          <a:endParaRPr lang="en-US"/>
        </a:p>
      </dgm:t>
    </dgm:pt>
    <dgm:pt modelId="{71B946ED-35E6-4840-9C58-833A60A89C0B}">
      <dgm:prSet phldrT="[Text]"/>
      <dgm:spPr/>
      <dgm:t>
        <a:bodyPr/>
        <a:lstStyle/>
        <a:p>
          <a:r>
            <a:rPr lang="en-US" dirty="0"/>
            <a:t>Organism (Human)</a:t>
          </a:r>
        </a:p>
      </dgm:t>
    </dgm:pt>
    <dgm:pt modelId="{CCFE52CC-DB61-FF48-8B2E-3940706F12AA}" type="parTrans" cxnId="{098F3F98-3E0E-5040-8B58-17DAFBEA4CC2}">
      <dgm:prSet/>
      <dgm:spPr/>
      <dgm:t>
        <a:bodyPr/>
        <a:lstStyle/>
        <a:p>
          <a:endParaRPr lang="en-US"/>
        </a:p>
      </dgm:t>
    </dgm:pt>
    <dgm:pt modelId="{0309A318-3005-4245-AA8F-7DB4AE8A01D6}" type="sibTrans" cxnId="{098F3F98-3E0E-5040-8B58-17DAFBEA4CC2}">
      <dgm:prSet/>
      <dgm:spPr/>
      <dgm:t>
        <a:bodyPr/>
        <a:lstStyle/>
        <a:p>
          <a:endParaRPr lang="en-US"/>
        </a:p>
      </dgm:t>
    </dgm:pt>
    <dgm:pt modelId="{BE44F362-4532-0544-B967-5E5251B23B47}" type="pres">
      <dgm:prSet presAssocID="{89440874-615F-5F4A-AC87-204C22E34E4E}" presName="linearFlow" presStyleCnt="0">
        <dgm:presLayoutVars>
          <dgm:dir/>
          <dgm:animLvl val="lvl"/>
          <dgm:resizeHandles val="exact"/>
        </dgm:presLayoutVars>
      </dgm:prSet>
      <dgm:spPr/>
    </dgm:pt>
    <dgm:pt modelId="{41EB1F31-A796-6E43-86F5-040ADF610466}" type="pres">
      <dgm:prSet presAssocID="{FB1A11E9-3173-BF42-B6D3-441AC76B479D}" presName="composite" presStyleCnt="0"/>
      <dgm:spPr/>
    </dgm:pt>
    <dgm:pt modelId="{D814DEB2-A6BD-5445-9647-B8CA169086A8}" type="pres">
      <dgm:prSet presAssocID="{FB1A11E9-3173-BF42-B6D3-441AC76B479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DA24455-07F4-4E42-9A5A-555860DFD9E2}" type="pres">
      <dgm:prSet presAssocID="{FB1A11E9-3173-BF42-B6D3-441AC76B479D}" presName="descendantText" presStyleLbl="alignAcc1" presStyleIdx="0" presStyleCnt="6" custLinFactNeighborX="371">
        <dgm:presLayoutVars>
          <dgm:bulletEnabled val="1"/>
        </dgm:presLayoutVars>
      </dgm:prSet>
      <dgm:spPr/>
    </dgm:pt>
    <dgm:pt modelId="{71F97669-ABF9-6241-8859-970E02045C21}" type="pres">
      <dgm:prSet presAssocID="{2FE44CE7-58F6-3149-8EA6-D7500056B0FA}" presName="sp" presStyleCnt="0"/>
      <dgm:spPr/>
    </dgm:pt>
    <dgm:pt modelId="{1E265DE1-8CB3-6949-9F87-7419D636EEF8}" type="pres">
      <dgm:prSet presAssocID="{E83D4888-E108-B54A-BE36-B29DD84F154C}" presName="composite" presStyleCnt="0"/>
      <dgm:spPr/>
    </dgm:pt>
    <dgm:pt modelId="{4AF8CEE7-B936-464E-B4F8-91281E097A75}" type="pres">
      <dgm:prSet presAssocID="{E83D4888-E108-B54A-BE36-B29DD84F154C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7ABF58D-B2DA-7D40-AC45-3CB09FFEE536}" type="pres">
      <dgm:prSet presAssocID="{E83D4888-E108-B54A-BE36-B29DD84F154C}" presName="descendantText" presStyleLbl="alignAcc1" presStyleIdx="1" presStyleCnt="6">
        <dgm:presLayoutVars>
          <dgm:bulletEnabled val="1"/>
        </dgm:presLayoutVars>
      </dgm:prSet>
      <dgm:spPr/>
    </dgm:pt>
    <dgm:pt modelId="{EAF4C9FD-D2E0-C849-993D-E27ECB9D8447}" type="pres">
      <dgm:prSet presAssocID="{B16E72A4-553E-A647-AC6D-7D084B5F7F2C}" presName="sp" presStyleCnt="0"/>
      <dgm:spPr/>
    </dgm:pt>
    <dgm:pt modelId="{1A109C52-F8E4-9347-BF7F-6C19EBE62FDD}" type="pres">
      <dgm:prSet presAssocID="{C83B141B-6F4D-3943-BC85-E8FC17F35D53}" presName="composite" presStyleCnt="0"/>
      <dgm:spPr/>
    </dgm:pt>
    <dgm:pt modelId="{C9AE9745-31AF-4549-A2DC-CB1F0563BC29}" type="pres">
      <dgm:prSet presAssocID="{C83B141B-6F4D-3943-BC85-E8FC17F35D5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F7F50BA-8190-F74C-97EC-36FBE57EB471}" type="pres">
      <dgm:prSet presAssocID="{C83B141B-6F4D-3943-BC85-E8FC17F35D53}" presName="descendantText" presStyleLbl="alignAcc1" presStyleIdx="2" presStyleCnt="6">
        <dgm:presLayoutVars>
          <dgm:bulletEnabled val="1"/>
        </dgm:presLayoutVars>
      </dgm:prSet>
      <dgm:spPr/>
    </dgm:pt>
    <dgm:pt modelId="{03C00ABD-2556-1941-B12E-A229272BB94A}" type="pres">
      <dgm:prSet presAssocID="{ABF54F68-DA26-864C-8CCB-48D37D48EEFA}" presName="sp" presStyleCnt="0"/>
      <dgm:spPr/>
    </dgm:pt>
    <dgm:pt modelId="{0D118DBE-156A-E540-99C4-99C178B65816}" type="pres">
      <dgm:prSet presAssocID="{401072B6-CF59-4049-915D-66615C24F9AE}" presName="composite" presStyleCnt="0"/>
      <dgm:spPr/>
    </dgm:pt>
    <dgm:pt modelId="{7AD624DE-6750-9A48-81BC-B1C62EAB3C91}" type="pres">
      <dgm:prSet presAssocID="{401072B6-CF59-4049-915D-66615C24F9A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6A93157-4576-DF44-8E9E-DB5527FE7D82}" type="pres">
      <dgm:prSet presAssocID="{401072B6-CF59-4049-915D-66615C24F9AE}" presName="descendantText" presStyleLbl="alignAcc1" presStyleIdx="3" presStyleCnt="6">
        <dgm:presLayoutVars>
          <dgm:bulletEnabled val="1"/>
        </dgm:presLayoutVars>
      </dgm:prSet>
      <dgm:spPr/>
    </dgm:pt>
    <dgm:pt modelId="{9A903145-ACB8-B349-A712-7F61583D33DA}" type="pres">
      <dgm:prSet presAssocID="{432564E0-E555-4943-AB9E-1F411FEE8F96}" presName="sp" presStyleCnt="0"/>
      <dgm:spPr/>
    </dgm:pt>
    <dgm:pt modelId="{2FA23AD9-1819-CC46-A899-9EE8DFF68B41}" type="pres">
      <dgm:prSet presAssocID="{30FC558C-E7C5-4440-89F0-5229AF062756}" presName="composite" presStyleCnt="0"/>
      <dgm:spPr/>
    </dgm:pt>
    <dgm:pt modelId="{25014BFE-E981-3E46-9063-52387010EE9C}" type="pres">
      <dgm:prSet presAssocID="{30FC558C-E7C5-4440-89F0-5229AF06275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59D754B5-4D40-7840-84D6-7371EA431512}" type="pres">
      <dgm:prSet presAssocID="{30FC558C-E7C5-4440-89F0-5229AF062756}" presName="descendantText" presStyleLbl="alignAcc1" presStyleIdx="4" presStyleCnt="6">
        <dgm:presLayoutVars>
          <dgm:bulletEnabled val="1"/>
        </dgm:presLayoutVars>
      </dgm:prSet>
      <dgm:spPr/>
    </dgm:pt>
    <dgm:pt modelId="{F6C01DA6-B59F-3D45-9FDC-60240769410C}" type="pres">
      <dgm:prSet presAssocID="{2EBAB858-4B77-D947-990F-3EBF63ABB4D8}" presName="sp" presStyleCnt="0"/>
      <dgm:spPr/>
    </dgm:pt>
    <dgm:pt modelId="{B06C60DA-B7DB-CC4F-9033-7C119CD50751}" type="pres">
      <dgm:prSet presAssocID="{361E694C-56CB-0A40-859F-0EBC63387BCE}" presName="composite" presStyleCnt="0"/>
      <dgm:spPr/>
    </dgm:pt>
    <dgm:pt modelId="{F46D249D-4122-584D-8A55-B4A9CB0098B4}" type="pres">
      <dgm:prSet presAssocID="{361E694C-56CB-0A40-859F-0EBC63387BC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1AE9233-A9DD-1A49-BA35-7CD5D052873D}" type="pres">
      <dgm:prSet presAssocID="{361E694C-56CB-0A40-859F-0EBC63387BC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3C160606-2B93-8D4A-8CC0-2A2F19F7E258}" srcId="{E83D4888-E108-B54A-BE36-B29DD84F154C}" destId="{ED19BB93-263B-A248-89F9-B8ADC2B29385}" srcOrd="0" destOrd="0" parTransId="{C6A0B6CA-B693-5343-BD1F-1A8A02717A53}" sibTransId="{1A4C272F-8BAF-EA48-A0C7-5519290D80E2}"/>
    <dgm:cxn modelId="{E5483E0F-546D-554B-AA7D-506ABC5304FA}" srcId="{401072B6-CF59-4049-915D-66615C24F9AE}" destId="{CC61ABAF-5D1B-0447-9921-D5E7935B2EDF}" srcOrd="0" destOrd="0" parTransId="{0F129B28-D22F-434B-AEA8-C2C3215E63EB}" sibTransId="{3C55E918-AC66-C74E-8E31-74205C69E580}"/>
    <dgm:cxn modelId="{B238B738-7127-E047-9785-5C072F7F7E65}" type="presOf" srcId="{C83B141B-6F4D-3943-BC85-E8FC17F35D53}" destId="{C9AE9745-31AF-4549-A2DC-CB1F0563BC29}" srcOrd="0" destOrd="0" presId="urn:microsoft.com/office/officeart/2005/8/layout/chevron2"/>
    <dgm:cxn modelId="{5DD87547-56A9-2F49-9B7B-BF6B982DACCC}" srcId="{89440874-615F-5F4A-AC87-204C22E34E4E}" destId="{30FC558C-E7C5-4440-89F0-5229AF062756}" srcOrd="4" destOrd="0" parTransId="{FAFCB456-39E0-FC48-A5AB-8C7D4FD073BD}" sibTransId="{2EBAB858-4B77-D947-990F-3EBF63ABB4D8}"/>
    <dgm:cxn modelId="{FD515355-6C85-FB41-B528-0B90B9AD26CE}" type="presOf" srcId="{E83D4888-E108-B54A-BE36-B29DD84F154C}" destId="{4AF8CEE7-B936-464E-B4F8-91281E097A75}" srcOrd="0" destOrd="0" presId="urn:microsoft.com/office/officeart/2005/8/layout/chevron2"/>
    <dgm:cxn modelId="{F2079359-0206-EE4C-B0E4-1296CD1443D2}" srcId="{89440874-615F-5F4A-AC87-204C22E34E4E}" destId="{E83D4888-E108-B54A-BE36-B29DD84F154C}" srcOrd="1" destOrd="0" parTransId="{3AC67506-EBD4-534F-A125-4DC53DDDC51B}" sibTransId="{B16E72A4-553E-A647-AC6D-7D084B5F7F2C}"/>
    <dgm:cxn modelId="{C865A668-5D52-5F45-8405-032316AAE454}" type="presOf" srcId="{89440874-615F-5F4A-AC87-204C22E34E4E}" destId="{BE44F362-4532-0544-B967-5E5251B23B47}" srcOrd="0" destOrd="0" presId="urn:microsoft.com/office/officeart/2005/8/layout/chevron2"/>
    <dgm:cxn modelId="{7A962A74-2F99-B14B-96C8-B56F77B0692E}" type="presOf" srcId="{43538B75-36A0-6C49-94D7-8FE0224418A9}" destId="{59D754B5-4D40-7840-84D6-7371EA431512}" srcOrd="0" destOrd="0" presId="urn:microsoft.com/office/officeart/2005/8/layout/chevron2"/>
    <dgm:cxn modelId="{69DFE17E-EA06-9F48-840F-DA3F4ABF806D}" type="presOf" srcId="{71B946ED-35E6-4840-9C58-833A60A89C0B}" destId="{6DA24455-07F4-4E42-9A5A-555860DFD9E2}" srcOrd="0" destOrd="0" presId="urn:microsoft.com/office/officeart/2005/8/layout/chevron2"/>
    <dgm:cxn modelId="{DE069788-1632-254F-8BBB-C9B838B87568}" type="presOf" srcId="{401072B6-CF59-4049-915D-66615C24F9AE}" destId="{7AD624DE-6750-9A48-81BC-B1C62EAB3C91}" srcOrd="0" destOrd="0" presId="urn:microsoft.com/office/officeart/2005/8/layout/chevron2"/>
    <dgm:cxn modelId="{AC774097-8DB4-7041-B04E-7EEB4310B58D}" type="presOf" srcId="{361E694C-56CB-0A40-859F-0EBC63387BCE}" destId="{F46D249D-4122-584D-8A55-B4A9CB0098B4}" srcOrd="0" destOrd="0" presId="urn:microsoft.com/office/officeart/2005/8/layout/chevron2"/>
    <dgm:cxn modelId="{098F3F98-3E0E-5040-8B58-17DAFBEA4CC2}" srcId="{FB1A11E9-3173-BF42-B6D3-441AC76B479D}" destId="{71B946ED-35E6-4840-9C58-833A60A89C0B}" srcOrd="0" destOrd="0" parTransId="{CCFE52CC-DB61-FF48-8B2E-3940706F12AA}" sibTransId="{0309A318-3005-4245-AA8F-7DB4AE8A01D6}"/>
    <dgm:cxn modelId="{CF037CA2-CC78-0A41-A54A-F9744040EC11}" type="presOf" srcId="{1F9EEC29-39A3-3D44-9365-D897E35BBC83}" destId="{61AE9233-A9DD-1A49-BA35-7CD5D052873D}" srcOrd="0" destOrd="0" presId="urn:microsoft.com/office/officeart/2005/8/layout/chevron2"/>
    <dgm:cxn modelId="{1F9AA9A4-6C97-0E48-A719-453C904408C1}" srcId="{89440874-615F-5F4A-AC87-204C22E34E4E}" destId="{C83B141B-6F4D-3943-BC85-E8FC17F35D53}" srcOrd="2" destOrd="0" parTransId="{3E4A801B-F4B2-4941-9F76-EA22DAE59E52}" sibTransId="{ABF54F68-DA26-864C-8CCB-48D37D48EEFA}"/>
    <dgm:cxn modelId="{CF4398B4-FF7C-E140-A6D6-D58B6081C7CC}" srcId="{89440874-615F-5F4A-AC87-204C22E34E4E}" destId="{361E694C-56CB-0A40-859F-0EBC63387BCE}" srcOrd="5" destOrd="0" parTransId="{D59D3DAA-6DFB-754A-9E34-4F6378D5154A}" sibTransId="{262E33F7-F873-4A42-A5D2-781633CC6A2B}"/>
    <dgm:cxn modelId="{AFADC9B5-2B51-B24A-8957-AFFB8F1C5327}" srcId="{89440874-615F-5F4A-AC87-204C22E34E4E}" destId="{FB1A11E9-3173-BF42-B6D3-441AC76B479D}" srcOrd="0" destOrd="0" parTransId="{1CB222F1-661E-E047-9F6F-B45BD148164C}" sibTransId="{2FE44CE7-58F6-3149-8EA6-D7500056B0FA}"/>
    <dgm:cxn modelId="{405F4CBA-DB35-8942-A7CE-8F5897EFE0A2}" type="presOf" srcId="{21DC6154-E8E5-8D4A-8B5E-25818DB940C6}" destId="{8F7F50BA-8190-F74C-97EC-36FBE57EB471}" srcOrd="0" destOrd="0" presId="urn:microsoft.com/office/officeart/2005/8/layout/chevron2"/>
    <dgm:cxn modelId="{DC464DC0-1A5B-C243-814B-0838084BDE45}" srcId="{361E694C-56CB-0A40-859F-0EBC63387BCE}" destId="{1F9EEC29-39A3-3D44-9365-D897E35BBC83}" srcOrd="0" destOrd="0" parTransId="{E2020D53-15C4-0843-BAC9-97A34A9AD819}" sibTransId="{FF006431-6ECF-2E43-A062-9F6B73324B42}"/>
    <dgm:cxn modelId="{CF53BBC9-C05C-BD46-87B0-F601CEA67A00}" type="presOf" srcId="{FB1A11E9-3173-BF42-B6D3-441AC76B479D}" destId="{D814DEB2-A6BD-5445-9647-B8CA169086A8}" srcOrd="0" destOrd="0" presId="urn:microsoft.com/office/officeart/2005/8/layout/chevron2"/>
    <dgm:cxn modelId="{FD04E1D9-6757-4949-898F-6B672F8B4D9A}" srcId="{C83B141B-6F4D-3943-BC85-E8FC17F35D53}" destId="{21DC6154-E8E5-8D4A-8B5E-25818DB940C6}" srcOrd="0" destOrd="0" parTransId="{46B67FA0-B712-F643-9EE9-87DBDBDEAED2}" sibTransId="{9B16F7D9-F74C-C645-AF1C-5A551E1E280D}"/>
    <dgm:cxn modelId="{B56DBCDF-B197-AE4D-9088-A0D3E538D3B0}" srcId="{89440874-615F-5F4A-AC87-204C22E34E4E}" destId="{401072B6-CF59-4049-915D-66615C24F9AE}" srcOrd="3" destOrd="0" parTransId="{C463A225-F9EB-7148-AE2A-05C24A4EF437}" sibTransId="{432564E0-E555-4943-AB9E-1F411FEE8F96}"/>
    <dgm:cxn modelId="{058A5EED-74A7-8F43-99DD-7C482D767C90}" srcId="{30FC558C-E7C5-4440-89F0-5229AF062756}" destId="{43538B75-36A0-6C49-94D7-8FE0224418A9}" srcOrd="0" destOrd="0" parTransId="{4A8A8AE4-3E00-B541-BAD0-C2D50E8492A0}" sibTransId="{CFB0286D-E0C3-974A-88D7-A3A6A9A9E7E2}"/>
    <dgm:cxn modelId="{EEED4FF4-6026-1345-B6DB-22B39AA520CF}" type="presOf" srcId="{30FC558C-E7C5-4440-89F0-5229AF062756}" destId="{25014BFE-E981-3E46-9063-52387010EE9C}" srcOrd="0" destOrd="0" presId="urn:microsoft.com/office/officeart/2005/8/layout/chevron2"/>
    <dgm:cxn modelId="{EB85E9F5-5D19-8042-943A-8B42D56B3B6E}" type="presOf" srcId="{ED19BB93-263B-A248-89F9-B8ADC2B29385}" destId="{07ABF58D-B2DA-7D40-AC45-3CB09FFEE536}" srcOrd="0" destOrd="0" presId="urn:microsoft.com/office/officeart/2005/8/layout/chevron2"/>
    <dgm:cxn modelId="{3AE017FB-2A27-FE4F-BE75-ED6BE37952C3}" type="presOf" srcId="{CC61ABAF-5D1B-0447-9921-D5E7935B2EDF}" destId="{56A93157-4576-DF44-8E9E-DB5527FE7D82}" srcOrd="0" destOrd="0" presId="urn:microsoft.com/office/officeart/2005/8/layout/chevron2"/>
    <dgm:cxn modelId="{F19E8270-C28C-794B-B284-6B7D94F5F093}" type="presParOf" srcId="{BE44F362-4532-0544-B967-5E5251B23B47}" destId="{41EB1F31-A796-6E43-86F5-040ADF610466}" srcOrd="0" destOrd="0" presId="urn:microsoft.com/office/officeart/2005/8/layout/chevron2"/>
    <dgm:cxn modelId="{68DF002D-79DA-2945-A289-4CE059D6AF14}" type="presParOf" srcId="{41EB1F31-A796-6E43-86F5-040ADF610466}" destId="{D814DEB2-A6BD-5445-9647-B8CA169086A8}" srcOrd="0" destOrd="0" presId="urn:microsoft.com/office/officeart/2005/8/layout/chevron2"/>
    <dgm:cxn modelId="{228DB78A-95CC-1845-95DC-DE640C4567C0}" type="presParOf" srcId="{41EB1F31-A796-6E43-86F5-040ADF610466}" destId="{6DA24455-07F4-4E42-9A5A-555860DFD9E2}" srcOrd="1" destOrd="0" presId="urn:microsoft.com/office/officeart/2005/8/layout/chevron2"/>
    <dgm:cxn modelId="{BEF1EBAD-3E32-3B47-A6AC-5799C1100719}" type="presParOf" srcId="{BE44F362-4532-0544-B967-5E5251B23B47}" destId="{71F97669-ABF9-6241-8859-970E02045C21}" srcOrd="1" destOrd="0" presId="urn:microsoft.com/office/officeart/2005/8/layout/chevron2"/>
    <dgm:cxn modelId="{35AE87AF-DA28-8F4C-9079-0394CDB6034B}" type="presParOf" srcId="{BE44F362-4532-0544-B967-5E5251B23B47}" destId="{1E265DE1-8CB3-6949-9F87-7419D636EEF8}" srcOrd="2" destOrd="0" presId="urn:microsoft.com/office/officeart/2005/8/layout/chevron2"/>
    <dgm:cxn modelId="{ED5076AF-0E08-2D4C-AF13-D8BCEEEB7C8A}" type="presParOf" srcId="{1E265DE1-8CB3-6949-9F87-7419D636EEF8}" destId="{4AF8CEE7-B936-464E-B4F8-91281E097A75}" srcOrd="0" destOrd="0" presId="urn:microsoft.com/office/officeart/2005/8/layout/chevron2"/>
    <dgm:cxn modelId="{0E852E3D-2EED-5F4C-AB43-0DBF784730DD}" type="presParOf" srcId="{1E265DE1-8CB3-6949-9F87-7419D636EEF8}" destId="{07ABF58D-B2DA-7D40-AC45-3CB09FFEE536}" srcOrd="1" destOrd="0" presId="urn:microsoft.com/office/officeart/2005/8/layout/chevron2"/>
    <dgm:cxn modelId="{D47D1B7A-73AB-DC42-A035-C460F4A21175}" type="presParOf" srcId="{BE44F362-4532-0544-B967-5E5251B23B47}" destId="{EAF4C9FD-D2E0-C849-993D-E27ECB9D8447}" srcOrd="3" destOrd="0" presId="urn:microsoft.com/office/officeart/2005/8/layout/chevron2"/>
    <dgm:cxn modelId="{FC50E0E7-FDB2-4F4B-8DB3-B293CCDEBFB8}" type="presParOf" srcId="{BE44F362-4532-0544-B967-5E5251B23B47}" destId="{1A109C52-F8E4-9347-BF7F-6C19EBE62FDD}" srcOrd="4" destOrd="0" presId="urn:microsoft.com/office/officeart/2005/8/layout/chevron2"/>
    <dgm:cxn modelId="{AE40B5ED-075F-E24B-9C91-F5358051F8D1}" type="presParOf" srcId="{1A109C52-F8E4-9347-BF7F-6C19EBE62FDD}" destId="{C9AE9745-31AF-4549-A2DC-CB1F0563BC29}" srcOrd="0" destOrd="0" presId="urn:microsoft.com/office/officeart/2005/8/layout/chevron2"/>
    <dgm:cxn modelId="{0D741251-0FB3-EA4E-A87D-31A3C853B2D5}" type="presParOf" srcId="{1A109C52-F8E4-9347-BF7F-6C19EBE62FDD}" destId="{8F7F50BA-8190-F74C-97EC-36FBE57EB471}" srcOrd="1" destOrd="0" presId="urn:microsoft.com/office/officeart/2005/8/layout/chevron2"/>
    <dgm:cxn modelId="{2C5D3207-0B7A-6049-B2FD-E6C8EAF374AC}" type="presParOf" srcId="{BE44F362-4532-0544-B967-5E5251B23B47}" destId="{03C00ABD-2556-1941-B12E-A229272BB94A}" srcOrd="5" destOrd="0" presId="urn:microsoft.com/office/officeart/2005/8/layout/chevron2"/>
    <dgm:cxn modelId="{190E2B2D-ADF2-5246-9DB4-4E444F72E465}" type="presParOf" srcId="{BE44F362-4532-0544-B967-5E5251B23B47}" destId="{0D118DBE-156A-E540-99C4-99C178B65816}" srcOrd="6" destOrd="0" presId="urn:microsoft.com/office/officeart/2005/8/layout/chevron2"/>
    <dgm:cxn modelId="{00036A8F-2D8F-B24F-AD83-479552741524}" type="presParOf" srcId="{0D118DBE-156A-E540-99C4-99C178B65816}" destId="{7AD624DE-6750-9A48-81BC-B1C62EAB3C91}" srcOrd="0" destOrd="0" presId="urn:microsoft.com/office/officeart/2005/8/layout/chevron2"/>
    <dgm:cxn modelId="{73FF7CA1-1EA3-5445-AAEB-9C6DE73DAE1C}" type="presParOf" srcId="{0D118DBE-156A-E540-99C4-99C178B65816}" destId="{56A93157-4576-DF44-8E9E-DB5527FE7D82}" srcOrd="1" destOrd="0" presId="urn:microsoft.com/office/officeart/2005/8/layout/chevron2"/>
    <dgm:cxn modelId="{44117EC3-8AC3-3F45-826E-71987DEB6BCC}" type="presParOf" srcId="{BE44F362-4532-0544-B967-5E5251B23B47}" destId="{9A903145-ACB8-B349-A712-7F61583D33DA}" srcOrd="7" destOrd="0" presId="urn:microsoft.com/office/officeart/2005/8/layout/chevron2"/>
    <dgm:cxn modelId="{1CAD3585-E3B8-6F42-B4F7-6CF63238D1FD}" type="presParOf" srcId="{BE44F362-4532-0544-B967-5E5251B23B47}" destId="{2FA23AD9-1819-CC46-A899-9EE8DFF68B41}" srcOrd="8" destOrd="0" presId="urn:microsoft.com/office/officeart/2005/8/layout/chevron2"/>
    <dgm:cxn modelId="{14DBB7A2-3ABA-1646-AA60-DD0ACF7DDC35}" type="presParOf" srcId="{2FA23AD9-1819-CC46-A899-9EE8DFF68B41}" destId="{25014BFE-E981-3E46-9063-52387010EE9C}" srcOrd="0" destOrd="0" presId="urn:microsoft.com/office/officeart/2005/8/layout/chevron2"/>
    <dgm:cxn modelId="{EE9B43A6-61B7-C64F-AB17-B2AD2FD6A56E}" type="presParOf" srcId="{2FA23AD9-1819-CC46-A899-9EE8DFF68B41}" destId="{59D754B5-4D40-7840-84D6-7371EA431512}" srcOrd="1" destOrd="0" presId="urn:microsoft.com/office/officeart/2005/8/layout/chevron2"/>
    <dgm:cxn modelId="{6EA2ACCE-8D4E-5F4A-B326-199FBEA4A69B}" type="presParOf" srcId="{BE44F362-4532-0544-B967-5E5251B23B47}" destId="{F6C01DA6-B59F-3D45-9FDC-60240769410C}" srcOrd="9" destOrd="0" presId="urn:microsoft.com/office/officeart/2005/8/layout/chevron2"/>
    <dgm:cxn modelId="{EB861E04-5383-4143-9A12-EE735D6FC614}" type="presParOf" srcId="{BE44F362-4532-0544-B967-5E5251B23B47}" destId="{B06C60DA-B7DB-CC4F-9033-7C119CD50751}" srcOrd="10" destOrd="0" presId="urn:microsoft.com/office/officeart/2005/8/layout/chevron2"/>
    <dgm:cxn modelId="{B64BCB40-C664-9F46-B656-A6B8ACFDAF66}" type="presParOf" srcId="{B06C60DA-B7DB-CC4F-9033-7C119CD50751}" destId="{F46D249D-4122-584D-8A55-B4A9CB0098B4}" srcOrd="0" destOrd="0" presId="urn:microsoft.com/office/officeart/2005/8/layout/chevron2"/>
    <dgm:cxn modelId="{FAF3B67B-1E01-A14B-83CD-268E1C1704A3}" type="presParOf" srcId="{B06C60DA-B7DB-CC4F-9033-7C119CD50751}" destId="{61AE9233-A9DD-1A49-BA35-7CD5D05287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4DEB2-A6BD-5445-9647-B8CA169086A8}">
      <dsp:nvSpPr>
        <dsp:cNvPr id="0" name=""/>
        <dsp:cNvSpPr/>
      </dsp:nvSpPr>
      <dsp:spPr>
        <a:xfrm rot="5400000">
          <a:off x="-97365" y="98342"/>
          <a:ext cx="649103" cy="45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" y="228162"/>
        <a:ext cx="454372" cy="194731"/>
      </dsp:txXfrm>
    </dsp:sp>
    <dsp:sp modelId="{6DA24455-07F4-4E42-9A5A-555860DFD9E2}">
      <dsp:nvSpPr>
        <dsp:cNvPr id="0" name=""/>
        <dsp:cNvSpPr/>
      </dsp:nvSpPr>
      <dsp:spPr>
        <a:xfrm rot="5400000">
          <a:off x="2168877" y="-1713527"/>
          <a:ext cx="421917" cy="3850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Organism (Human)</a:t>
          </a:r>
        </a:p>
      </dsp:txBody>
      <dsp:txXfrm rot="-5400000">
        <a:off x="454372" y="21574"/>
        <a:ext cx="3830331" cy="380725"/>
      </dsp:txXfrm>
    </dsp:sp>
    <dsp:sp modelId="{4AF8CEE7-B936-464E-B4F8-91281E097A75}">
      <dsp:nvSpPr>
        <dsp:cNvPr id="0" name=""/>
        <dsp:cNvSpPr/>
      </dsp:nvSpPr>
      <dsp:spPr>
        <a:xfrm rot="5400000">
          <a:off x="-97365" y="644652"/>
          <a:ext cx="649103" cy="45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" y="774472"/>
        <a:ext cx="454372" cy="194731"/>
      </dsp:txXfrm>
    </dsp:sp>
    <dsp:sp modelId="{07ABF58D-B2DA-7D40-AC45-3CB09FFEE536}">
      <dsp:nvSpPr>
        <dsp:cNvPr id="0" name=""/>
        <dsp:cNvSpPr/>
      </dsp:nvSpPr>
      <dsp:spPr>
        <a:xfrm rot="5400000">
          <a:off x="2168877" y="-1167217"/>
          <a:ext cx="421917" cy="3850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Cell</a:t>
          </a:r>
        </a:p>
      </dsp:txBody>
      <dsp:txXfrm rot="-5400000">
        <a:off x="454372" y="567884"/>
        <a:ext cx="3830331" cy="380725"/>
      </dsp:txXfrm>
    </dsp:sp>
    <dsp:sp modelId="{C9AE9745-31AF-4549-A2DC-CB1F0563BC29}">
      <dsp:nvSpPr>
        <dsp:cNvPr id="0" name=""/>
        <dsp:cNvSpPr/>
      </dsp:nvSpPr>
      <dsp:spPr>
        <a:xfrm rot="5400000">
          <a:off x="-97365" y="1190962"/>
          <a:ext cx="649103" cy="45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" y="1320782"/>
        <a:ext cx="454372" cy="194731"/>
      </dsp:txXfrm>
    </dsp:sp>
    <dsp:sp modelId="{8F7F50BA-8190-F74C-97EC-36FBE57EB471}">
      <dsp:nvSpPr>
        <dsp:cNvPr id="0" name=""/>
        <dsp:cNvSpPr/>
      </dsp:nvSpPr>
      <dsp:spPr>
        <a:xfrm rot="5400000">
          <a:off x="2168877" y="-620908"/>
          <a:ext cx="421917" cy="3850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Nucleus</a:t>
          </a:r>
        </a:p>
      </dsp:txBody>
      <dsp:txXfrm rot="-5400000">
        <a:off x="454372" y="1114193"/>
        <a:ext cx="3830331" cy="380725"/>
      </dsp:txXfrm>
    </dsp:sp>
    <dsp:sp modelId="{7AD624DE-6750-9A48-81BC-B1C62EAB3C91}">
      <dsp:nvSpPr>
        <dsp:cNvPr id="0" name=""/>
        <dsp:cNvSpPr/>
      </dsp:nvSpPr>
      <dsp:spPr>
        <a:xfrm rot="5400000">
          <a:off x="-97365" y="1737272"/>
          <a:ext cx="649103" cy="45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" y="1867092"/>
        <a:ext cx="454372" cy="194731"/>
      </dsp:txXfrm>
    </dsp:sp>
    <dsp:sp modelId="{56A93157-4576-DF44-8E9E-DB5527FE7D82}">
      <dsp:nvSpPr>
        <dsp:cNvPr id="0" name=""/>
        <dsp:cNvSpPr/>
      </dsp:nvSpPr>
      <dsp:spPr>
        <a:xfrm rot="5400000">
          <a:off x="2168877" y="-74598"/>
          <a:ext cx="421917" cy="3850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Chromosome (23 pairs)</a:t>
          </a:r>
        </a:p>
      </dsp:txBody>
      <dsp:txXfrm rot="-5400000">
        <a:off x="454372" y="1660503"/>
        <a:ext cx="3830331" cy="380725"/>
      </dsp:txXfrm>
    </dsp:sp>
    <dsp:sp modelId="{25014BFE-E981-3E46-9063-52387010EE9C}">
      <dsp:nvSpPr>
        <dsp:cNvPr id="0" name=""/>
        <dsp:cNvSpPr/>
      </dsp:nvSpPr>
      <dsp:spPr>
        <a:xfrm rot="5400000">
          <a:off x="-97365" y="2283581"/>
          <a:ext cx="649103" cy="45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" y="2413401"/>
        <a:ext cx="454372" cy="194731"/>
      </dsp:txXfrm>
    </dsp:sp>
    <dsp:sp modelId="{59D754B5-4D40-7840-84D6-7371EA431512}">
      <dsp:nvSpPr>
        <dsp:cNvPr id="0" name=""/>
        <dsp:cNvSpPr/>
      </dsp:nvSpPr>
      <dsp:spPr>
        <a:xfrm rot="5400000">
          <a:off x="2168877" y="471711"/>
          <a:ext cx="421917" cy="3850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DNA (3 billion base-pairs)</a:t>
          </a:r>
        </a:p>
      </dsp:txBody>
      <dsp:txXfrm rot="-5400000">
        <a:off x="454372" y="2206812"/>
        <a:ext cx="3830331" cy="380725"/>
      </dsp:txXfrm>
    </dsp:sp>
    <dsp:sp modelId="{F46D249D-4122-584D-8A55-B4A9CB0098B4}">
      <dsp:nvSpPr>
        <dsp:cNvPr id="0" name=""/>
        <dsp:cNvSpPr/>
      </dsp:nvSpPr>
      <dsp:spPr>
        <a:xfrm rot="5400000">
          <a:off x="-97365" y="2829891"/>
          <a:ext cx="649103" cy="45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" y="2959711"/>
        <a:ext cx="454372" cy="194731"/>
      </dsp:txXfrm>
    </dsp:sp>
    <dsp:sp modelId="{61AE9233-A9DD-1A49-BA35-7CD5D052873D}">
      <dsp:nvSpPr>
        <dsp:cNvPr id="0" name=""/>
        <dsp:cNvSpPr/>
      </dsp:nvSpPr>
      <dsp:spPr>
        <a:xfrm rot="5400000">
          <a:off x="2168877" y="1018020"/>
          <a:ext cx="421917" cy="3850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Gene (~20k)</a:t>
          </a:r>
        </a:p>
      </dsp:txBody>
      <dsp:txXfrm rot="-5400000">
        <a:off x="454372" y="2753121"/>
        <a:ext cx="3830331" cy="38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F0036-EC3C-DC43-BAEE-CFCDF39547DE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2642-34FF-4E4D-AC40-C2E0D7F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6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4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7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E2642-34FF-4E4D-AC40-C2E0D7F380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993-4B80-7F4B-A0C2-762D0ABD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D8E2F-1050-E34B-8309-73F9EA5CD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2B0E-022C-5142-8098-F7F0ED66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C6DC-6744-CB45-8127-18FD3F424BD5}" type="datetime1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63A34-3AF9-CD4E-B514-AE3A972D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0B620-9CF2-A841-BBBC-001542C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BD86-00E4-E84F-888D-FA496D00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482E7-D084-2249-974F-55DDBFFF9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6F84E-D1FE-E448-A2A4-4A527EBC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F34-C25D-CE46-BEEF-D1D8A0770ECB}" type="datetime1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37757-B48D-1947-894B-B335611D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E688-F8D4-0040-83AE-A3F7AFC8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40221-87A9-5F40-A1EB-B35ED4176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B4D8B-1F08-5847-A68A-72EA27331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C8776-FA73-4E4B-A1E7-D9D69080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F145-8443-904B-98DB-58EAF88D0126}" type="datetime1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AE87-0E58-7A43-B9A0-685990EE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81AC7-F61C-274C-A3CB-F437012C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5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C996-C15F-D14B-93E1-4B2747FE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9EC5-FE25-BC40-B6C9-A080E5FD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44D53-E8B9-424A-AFA1-7B6E1530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920" y="6356350"/>
            <a:ext cx="2743200" cy="365125"/>
          </a:xfrm>
        </p:spPr>
        <p:txBody>
          <a:bodyPr/>
          <a:lstStyle/>
          <a:p>
            <a:fld id="{C9E539B0-E8EC-124D-AFE4-C85764BE0E61}" type="datetime1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56189-335B-CA47-B6C7-13DB1255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06B5-AD0B-4E4E-84DD-AFAB316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>
            <a:lvl1pPr algn="l">
              <a:defRPr/>
            </a:lvl1pPr>
          </a:lstStyle>
          <a:p>
            <a:fld id="{77ED3F29-F30F-8440-A060-11FB54D03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B607-532E-BE47-944B-D72141B1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42B0E-2484-AA48-A290-4A0D3A1C9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E5A8-C53A-0348-BDE0-2F50BBCE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FBE4-8E07-9F43-AEFC-2024515CB854}" type="datetime1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C5FA3-03CA-D84B-A098-6F515E4F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1E04-1C80-F94F-8453-EAF01F6D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E5D-5B2E-8C45-BBA3-DF04FDFC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049B-0434-D74E-99EB-752134E22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B124B-7677-D242-9CC6-AABB73497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815B7-D68D-614A-A47C-FD5593FD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4DAC-09A3-3344-A265-4ACE4E2842B6}" type="datetime1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4A42-640C-6246-8A31-B52345FE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D9148-1DAF-C34F-816D-F38C4D2C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3CE7-072E-6448-90CB-18EC9195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80D7-63CC-3146-A4E6-A0877C00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BC46E-67B5-7F4B-9199-46A5FD98C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87872-2DA9-714C-BF1D-49EFAD4AF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9024E-ED03-6143-8419-3B7AB4000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BD2ED-87C6-1F4D-A555-11A686B5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54EE-7D19-A34B-9424-567EF56D2366}" type="datetime1">
              <a:rPr lang="en-US" smtClean="0"/>
              <a:t>11/6/20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9B4EC-DD11-5D49-A732-E069C5EE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9DA09-E2C4-7440-A6EF-6E26B2F5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54BA-1710-C24A-BB15-66AAC94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832E9-0004-7A4D-A497-EEA5360B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579F-3775-F14E-9712-4611F8BFA409}" type="datetime1">
              <a:rPr lang="en-US" smtClean="0"/>
              <a:t>11/6/20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D0EF4-0B76-2E45-8D68-7D52482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FB4-7DE7-EB4C-8ACC-B71F97C3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6B18C-D5CB-FD42-849B-B8A71198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D995-9CE0-1C45-9EE8-EBB3781B99A1}" type="datetime1">
              <a:rPr lang="en-US" smtClean="0"/>
              <a:t>11/6/20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C4A32-8AE6-B646-9E23-2209BB26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1AC61-AD88-4B48-8B0E-1F918A82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75AA-0B47-B24B-88BD-C17FD36D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EA55-30EA-AE49-8DAE-8B0B43559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423FF-0709-9B46-8517-81290D7DF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53501-6D5A-8144-AD52-02F4B489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818F-3B03-C34B-B36E-07F11C8A9B9C}" type="datetime1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70716-A94E-DF46-9E1A-C6EC5CD1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69C90-5420-E44D-9F3B-651A5DAA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F9E6-E6B4-D24D-8110-C3BD4129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9B7F1-E29D-E74F-A19A-B778A756D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3F58-B74D-2C46-8E70-9FCBE9ADC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6D146-FEDF-B847-81BC-63A60570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7B52-0D65-9E4E-96E6-634ECBD0C067}" type="datetime1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74AD-52A3-364B-9224-CE43A930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5FDFA-700D-564B-B8F7-059EEC3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33E-CD91-0E4C-97DC-9B49C8AE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6B4F3-87E8-5E4B-8111-7742E6C07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E4CCB-A265-F145-AA74-733D45DCF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C0C1-CB9A-3C44-8A0F-1B9E558395D9}" type="datetime1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6754-E4A0-A644-A0E7-9DF708AED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2FFCA-E2FD-9A4A-B9D3-F9B042B0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3F29-F30F-8440-A060-11FB54D0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7" Type="http://schemas.openxmlformats.org/officeDocument/2006/relationships/image" Target="../media/image40.pn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png"/><Relationship Id="rId4" Type="http://schemas.openxmlformats.org/officeDocument/2006/relationships/image" Target="../media/image17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81D7-6700-4744-8EB4-6A95936ED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6" y="618603"/>
            <a:ext cx="10479790" cy="2891360"/>
          </a:xfrm>
        </p:spPr>
        <p:txBody>
          <a:bodyPr>
            <a:noAutofit/>
          </a:bodyPr>
          <a:lstStyle/>
          <a:p>
            <a:r>
              <a:rPr lang="en-US" sz="4000" b="1" dirty="0"/>
              <a:t>False positives in </a:t>
            </a:r>
            <a:br>
              <a:rPr lang="en-US" sz="4000" b="1" dirty="0"/>
            </a:br>
            <a:r>
              <a:rPr lang="en-US" sz="4000" b="1" dirty="0"/>
              <a:t>trans-</a:t>
            </a:r>
            <a:r>
              <a:rPr lang="en-US" sz="4000" b="1" dirty="0" err="1"/>
              <a:t>eQTL</a:t>
            </a:r>
            <a:r>
              <a:rPr lang="en-US" sz="4000" b="1" dirty="0"/>
              <a:t> and co-expression analyses </a:t>
            </a:r>
            <a:br>
              <a:rPr lang="en-US" sz="4000" b="1" dirty="0"/>
            </a:br>
            <a:r>
              <a:rPr lang="en-US" sz="4000" b="1" dirty="0"/>
              <a:t>arising from RNA-sequencing alignment errors</a:t>
            </a:r>
            <a:endParaRPr lang="en-US" sz="4000" b="1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1DF6E-F0E1-1F4F-B1C9-A56FE580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3602037"/>
            <a:ext cx="9908290" cy="28913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err="1"/>
              <a:t>Ashis</a:t>
            </a:r>
            <a:r>
              <a:rPr lang="en-US" b="1" dirty="0"/>
              <a:t> </a:t>
            </a:r>
            <a:r>
              <a:rPr lang="en-US" b="1" dirty="0" err="1"/>
              <a:t>Saha</a:t>
            </a:r>
            <a:br>
              <a:rPr lang="en-US" b="1" dirty="0"/>
            </a:br>
            <a:r>
              <a:rPr lang="en-US" sz="2000" dirty="0"/>
              <a:t>PhD Candidate</a:t>
            </a:r>
            <a:br>
              <a:rPr lang="en-US" sz="2000" dirty="0"/>
            </a:br>
            <a:r>
              <a:rPr lang="en-US" sz="2000" dirty="0"/>
              <a:t>Johns Hopkins University</a:t>
            </a:r>
          </a:p>
          <a:p>
            <a:pPr algn="r"/>
            <a:endParaRPr lang="en-US" dirty="0"/>
          </a:p>
          <a:p>
            <a:r>
              <a:rPr lang="en-US" dirty="0"/>
              <a:t>November 7, 2020</a:t>
            </a:r>
          </a:p>
        </p:txBody>
      </p:sp>
    </p:spTree>
    <p:extLst>
      <p:ext uri="{BB962C8B-B14F-4D97-AF65-F5344CB8AC3E}">
        <p14:creationId xmlns:p14="http://schemas.microsoft.com/office/powerpoint/2010/main" val="67073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30381906-83A2-474F-BDA4-5E5AEEF42644}"/>
              </a:ext>
            </a:extLst>
          </p:cNvPr>
          <p:cNvGrpSpPr/>
          <p:nvPr/>
        </p:nvGrpSpPr>
        <p:grpSpPr>
          <a:xfrm>
            <a:off x="533787" y="1606002"/>
            <a:ext cx="1930916" cy="2766408"/>
            <a:chOff x="533787" y="1606002"/>
            <a:chExt cx="1930916" cy="2766408"/>
          </a:xfrm>
        </p:grpSpPr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BCCCED33-F23D-1F4C-8EB4-D6CCFC627B51}"/>
                </a:ext>
              </a:extLst>
            </p:cNvPr>
            <p:cNvSpPr/>
            <p:nvPr/>
          </p:nvSpPr>
          <p:spPr>
            <a:xfrm>
              <a:off x="538428" y="1606002"/>
              <a:ext cx="965458" cy="1545661"/>
            </a:xfrm>
            <a:custGeom>
              <a:avLst/>
              <a:gdLst>
                <a:gd name="connsiteX0" fmla="*/ 0 w 965458"/>
                <a:gd name="connsiteY0" fmla="*/ 1527094 h 1545661"/>
                <a:gd name="connsiteX1" fmla="*/ 13925 w 965458"/>
                <a:gd name="connsiteY1" fmla="*/ 0 h 1545661"/>
                <a:gd name="connsiteX2" fmla="*/ 960817 w 965458"/>
                <a:gd name="connsiteY2" fmla="*/ 0 h 1545661"/>
                <a:gd name="connsiteX3" fmla="*/ 965458 w 965458"/>
                <a:gd name="connsiteY3" fmla="*/ 1545661 h 1545661"/>
                <a:gd name="connsiteX4" fmla="*/ 0 w 965458"/>
                <a:gd name="connsiteY4" fmla="*/ 1527094 h 154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458" h="1545661">
                  <a:moveTo>
                    <a:pt x="0" y="1527094"/>
                  </a:moveTo>
                  <a:lnTo>
                    <a:pt x="13925" y="0"/>
                  </a:lnTo>
                  <a:lnTo>
                    <a:pt x="960817" y="0"/>
                  </a:lnTo>
                  <a:lnTo>
                    <a:pt x="965458" y="1545661"/>
                  </a:lnTo>
                  <a:lnTo>
                    <a:pt x="0" y="1527094"/>
                  </a:lnTo>
                  <a:close/>
                </a:path>
              </a:pathLst>
            </a:custGeom>
            <a:solidFill>
              <a:schemeClr val="bg1">
                <a:lumMod val="50000"/>
                <a:alpha val="1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4B751ABE-B7F4-1A4A-BACB-6BAF1F167673}"/>
                </a:ext>
              </a:extLst>
            </p:cNvPr>
            <p:cNvGrpSpPr/>
            <p:nvPr/>
          </p:nvGrpSpPr>
          <p:grpSpPr>
            <a:xfrm>
              <a:off x="541634" y="1607496"/>
              <a:ext cx="967126" cy="1533144"/>
              <a:chOff x="541634" y="1607496"/>
              <a:chExt cx="967126" cy="1533144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BC51EED-8455-DC44-96C6-6D93D457CC51}"/>
                  </a:ext>
                </a:extLst>
              </p:cNvPr>
              <p:cNvSpPr/>
              <p:nvPr/>
            </p:nvSpPr>
            <p:spPr>
              <a:xfrm>
                <a:off x="541634" y="2796119"/>
                <a:ext cx="967126" cy="34452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Courier" pitchFamily="2" charset="0"/>
                  </a:rPr>
                  <a:t>A C T T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4C7504B-07DC-AE4A-BAF6-F71F6452C85C}"/>
                  </a:ext>
                </a:extLst>
              </p:cNvPr>
              <p:cNvSpPr/>
              <p:nvPr/>
            </p:nvSpPr>
            <p:spPr>
              <a:xfrm>
                <a:off x="541634" y="2385212"/>
                <a:ext cx="707245" cy="3680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ourier" pitchFamily="2" charset="0"/>
                  </a:rPr>
                  <a:t>A C T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B686EAC-33C3-3744-8DAC-DC727476762D}"/>
                  </a:ext>
                </a:extLst>
              </p:cNvPr>
              <p:cNvSpPr/>
              <p:nvPr/>
            </p:nvSpPr>
            <p:spPr>
              <a:xfrm>
                <a:off x="780191" y="1607496"/>
                <a:ext cx="707245" cy="3680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ourier" pitchFamily="2" charset="0"/>
                  </a:rPr>
                  <a:t>C G T</a:t>
                </a: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18E8C37-DF78-324B-8F9B-3055C0CD486D}"/>
                  </a:ext>
                </a:extLst>
              </p:cNvPr>
              <p:cNvSpPr/>
              <p:nvPr/>
            </p:nvSpPr>
            <p:spPr>
              <a:xfrm>
                <a:off x="1218405" y="1988116"/>
                <a:ext cx="290355" cy="3680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ourier" pitchFamily="2" charset="0"/>
                  </a:rPr>
                  <a:t>T</a:t>
                </a:r>
              </a:p>
            </p:txBody>
          </p:sp>
        </p:grp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38C3B8F8-FA2A-184E-80BA-D62484E11B86}"/>
                </a:ext>
              </a:extLst>
            </p:cNvPr>
            <p:cNvSpPr/>
            <p:nvPr/>
          </p:nvSpPr>
          <p:spPr>
            <a:xfrm>
              <a:off x="533787" y="3137738"/>
              <a:ext cx="1930916" cy="1234672"/>
            </a:xfrm>
            <a:custGeom>
              <a:avLst/>
              <a:gdLst>
                <a:gd name="connsiteX0" fmla="*/ 1930916 w 1930916"/>
                <a:gd name="connsiteY0" fmla="*/ 1234672 h 1234672"/>
                <a:gd name="connsiteX1" fmla="*/ 1596719 w 1930916"/>
                <a:gd name="connsiteY1" fmla="*/ 1234672 h 1234672"/>
                <a:gd name="connsiteX2" fmla="*/ 1596719 w 1930916"/>
                <a:gd name="connsiteY2" fmla="*/ 803001 h 1234672"/>
                <a:gd name="connsiteX3" fmla="*/ 0 w 1930916"/>
                <a:gd name="connsiteY3" fmla="*/ 0 h 1234672"/>
                <a:gd name="connsiteX4" fmla="*/ 979383 w 1930916"/>
                <a:gd name="connsiteY4" fmla="*/ 9283 h 1234672"/>
                <a:gd name="connsiteX5" fmla="*/ 1926274 w 1930916"/>
                <a:gd name="connsiteY5" fmla="*/ 784435 h 1234672"/>
                <a:gd name="connsiteX6" fmla="*/ 1930916 w 1930916"/>
                <a:gd name="connsiteY6" fmla="*/ 1234672 h 123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916" h="1234672">
                  <a:moveTo>
                    <a:pt x="1930916" y="1234672"/>
                  </a:moveTo>
                  <a:lnTo>
                    <a:pt x="1596719" y="1234672"/>
                  </a:lnTo>
                  <a:lnTo>
                    <a:pt x="1596719" y="803001"/>
                  </a:lnTo>
                  <a:lnTo>
                    <a:pt x="0" y="0"/>
                  </a:lnTo>
                  <a:lnTo>
                    <a:pt x="979383" y="9283"/>
                  </a:lnTo>
                  <a:lnTo>
                    <a:pt x="1926274" y="784435"/>
                  </a:lnTo>
                  <a:cubicBezTo>
                    <a:pt x="1927821" y="932967"/>
                    <a:pt x="1929369" y="1081499"/>
                    <a:pt x="1930916" y="1234672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116F30-5657-8048-B045-888C11E3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 expression quantification using RNA-sequencing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7AFD6-F48B-0D4C-99BD-00813479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65FD7FC-63CE-5A4F-8223-D1099C5363B0}"/>
              </a:ext>
            </a:extLst>
          </p:cNvPr>
          <p:cNvSpPr/>
          <p:nvPr/>
        </p:nvSpPr>
        <p:spPr>
          <a:xfrm rot="16200000">
            <a:off x="3330775" y="3601499"/>
            <a:ext cx="317729" cy="2740878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D12888D-365D-9648-9C87-9A6C85F5DC6E}"/>
              </a:ext>
            </a:extLst>
          </p:cNvPr>
          <p:cNvSpPr/>
          <p:nvPr/>
        </p:nvSpPr>
        <p:spPr>
          <a:xfrm rot="16200000">
            <a:off x="7439698" y="3863075"/>
            <a:ext cx="317729" cy="2217722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0FA4B-807B-264A-9310-7057129FA49E}"/>
              </a:ext>
            </a:extLst>
          </p:cNvPr>
          <p:cNvSpPr txBox="1"/>
          <p:nvPr/>
        </p:nvSpPr>
        <p:spPr>
          <a:xfrm>
            <a:off x="3056274" y="519510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Gene-1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60B12-3124-1B48-93C4-4EDDBC44AFDB}"/>
              </a:ext>
            </a:extLst>
          </p:cNvPr>
          <p:cNvCxnSpPr>
            <a:cxnSpLocks/>
          </p:cNvCxnSpPr>
          <p:nvPr/>
        </p:nvCxnSpPr>
        <p:spPr>
          <a:xfrm>
            <a:off x="1159719" y="4546768"/>
            <a:ext cx="886058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C1D75-5F36-4845-A92D-E0FD3DA8AAA7}"/>
              </a:ext>
            </a:extLst>
          </p:cNvPr>
          <p:cNvSpPr/>
          <p:nvPr/>
        </p:nvSpPr>
        <p:spPr>
          <a:xfrm>
            <a:off x="2119200" y="4376973"/>
            <a:ext cx="1220900" cy="3177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Exon-1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877F85-7419-A64D-8E0E-1DFF6C9121A0}"/>
              </a:ext>
            </a:extLst>
          </p:cNvPr>
          <p:cNvSpPr/>
          <p:nvPr/>
        </p:nvSpPr>
        <p:spPr>
          <a:xfrm>
            <a:off x="3981450" y="4376973"/>
            <a:ext cx="857250" cy="3177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Exon-2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5D5E6-C49E-0248-9416-4688AEBABACB}"/>
              </a:ext>
            </a:extLst>
          </p:cNvPr>
          <p:cNvSpPr/>
          <p:nvPr/>
        </p:nvSpPr>
        <p:spPr>
          <a:xfrm>
            <a:off x="6519750" y="4376973"/>
            <a:ext cx="979600" cy="3177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Exon-3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F160A2-29F7-D640-A68C-81724ECCA96F}"/>
              </a:ext>
            </a:extLst>
          </p:cNvPr>
          <p:cNvSpPr/>
          <p:nvPr/>
        </p:nvSpPr>
        <p:spPr>
          <a:xfrm>
            <a:off x="7772400" y="4376973"/>
            <a:ext cx="857250" cy="3177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Exon-4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9AC4241-2D40-1A4E-89B6-E683D50BC7EF}"/>
              </a:ext>
            </a:extLst>
          </p:cNvPr>
          <p:cNvGrpSpPr/>
          <p:nvPr/>
        </p:nvGrpSpPr>
        <p:grpSpPr>
          <a:xfrm>
            <a:off x="4322651" y="1727014"/>
            <a:ext cx="1689950" cy="272773"/>
            <a:chOff x="4322651" y="1727014"/>
            <a:chExt cx="1689950" cy="2727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4DC030-5218-7343-884A-D1432D15D1CF}"/>
                </a:ext>
              </a:extLst>
            </p:cNvPr>
            <p:cNvSpPr/>
            <p:nvPr/>
          </p:nvSpPr>
          <p:spPr>
            <a:xfrm>
              <a:off x="4341700" y="1727014"/>
              <a:ext cx="1670901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D66150-4B37-CE47-A657-3F87A6015958}"/>
                </a:ext>
              </a:extLst>
            </p:cNvPr>
            <p:cNvSpPr/>
            <p:nvPr/>
          </p:nvSpPr>
          <p:spPr>
            <a:xfrm>
              <a:off x="4336199" y="1827604"/>
              <a:ext cx="1670901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150D2B-5D1E-554D-9556-168A8283035F}"/>
                </a:ext>
              </a:extLst>
            </p:cNvPr>
            <p:cNvSpPr/>
            <p:nvPr/>
          </p:nvSpPr>
          <p:spPr>
            <a:xfrm>
              <a:off x="4322651" y="1954068"/>
              <a:ext cx="1532050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own Arrow 18">
            <a:extLst>
              <a:ext uri="{FF2B5EF4-FFF2-40B4-BE49-F238E27FC236}">
                <a16:creationId xmlns:a16="http://schemas.microsoft.com/office/drawing/2014/main" id="{88385589-C60A-0244-820C-C0392B6D1EFF}"/>
              </a:ext>
            </a:extLst>
          </p:cNvPr>
          <p:cNvSpPr/>
          <p:nvPr/>
        </p:nvSpPr>
        <p:spPr>
          <a:xfrm>
            <a:off x="5148929" y="2069931"/>
            <a:ext cx="146585" cy="20441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D0942A62-C431-444B-86E0-0E8512F40C7C}"/>
              </a:ext>
            </a:extLst>
          </p:cNvPr>
          <p:cNvGrpSpPr/>
          <p:nvPr/>
        </p:nvGrpSpPr>
        <p:grpSpPr>
          <a:xfrm>
            <a:off x="4326361" y="3094953"/>
            <a:ext cx="1902227" cy="487660"/>
            <a:chOff x="2140576" y="2613008"/>
            <a:chExt cx="1902227" cy="48766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584E036-7FF7-C84A-9C31-4CEB86A3A098}"/>
                </a:ext>
              </a:extLst>
            </p:cNvPr>
            <p:cNvSpPr/>
            <p:nvPr/>
          </p:nvSpPr>
          <p:spPr>
            <a:xfrm>
              <a:off x="2140576" y="2650433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E629D1-20BC-0743-914D-E2B7F4D686A4}"/>
                </a:ext>
              </a:extLst>
            </p:cNvPr>
            <p:cNvSpPr/>
            <p:nvPr/>
          </p:nvSpPr>
          <p:spPr>
            <a:xfrm>
              <a:off x="2750176" y="26384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AEBE6D8-01A8-6740-80DF-4490250C16AF}"/>
                </a:ext>
              </a:extLst>
            </p:cNvPr>
            <p:cNvSpPr/>
            <p:nvPr/>
          </p:nvSpPr>
          <p:spPr>
            <a:xfrm>
              <a:off x="3043525" y="26384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AF2F202-EC0C-2143-BC89-3942D8982429}"/>
                </a:ext>
              </a:extLst>
            </p:cNvPr>
            <p:cNvSpPr/>
            <p:nvPr/>
          </p:nvSpPr>
          <p:spPr>
            <a:xfrm>
              <a:off x="2271599" y="274053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1FAF224-B6D5-E247-8F04-4CB21478ED83}"/>
                </a:ext>
              </a:extLst>
            </p:cNvPr>
            <p:cNvSpPr/>
            <p:nvPr/>
          </p:nvSpPr>
          <p:spPr>
            <a:xfrm>
              <a:off x="2572376" y="2739333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BE0DFF2-7CE8-D446-BC8A-88A449E7C3C6}"/>
                </a:ext>
              </a:extLst>
            </p:cNvPr>
            <p:cNvSpPr/>
            <p:nvPr/>
          </p:nvSpPr>
          <p:spPr>
            <a:xfrm>
              <a:off x="2902576" y="27273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E90747-A06E-9C43-9D28-7ACDEFC8B6A8}"/>
                </a:ext>
              </a:extLst>
            </p:cNvPr>
            <p:cNvSpPr/>
            <p:nvPr/>
          </p:nvSpPr>
          <p:spPr>
            <a:xfrm>
              <a:off x="2144599" y="285483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D3200D2-0AC1-5046-AFB9-C67BED610694}"/>
                </a:ext>
              </a:extLst>
            </p:cNvPr>
            <p:cNvSpPr/>
            <p:nvPr/>
          </p:nvSpPr>
          <p:spPr>
            <a:xfrm>
              <a:off x="2445376" y="2853633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DEBD17E-4CA3-524B-9EEC-1176677987A2}"/>
                </a:ext>
              </a:extLst>
            </p:cNvPr>
            <p:cNvSpPr/>
            <p:nvPr/>
          </p:nvSpPr>
          <p:spPr>
            <a:xfrm>
              <a:off x="2775576" y="28416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2114DF-7D4A-D54A-BF75-B2A2B99388C4}"/>
                </a:ext>
              </a:extLst>
            </p:cNvPr>
            <p:cNvSpPr/>
            <p:nvPr/>
          </p:nvSpPr>
          <p:spPr>
            <a:xfrm>
              <a:off x="3068925" y="28416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0CFF56C-960E-4C49-B10B-E631EC24EE50}"/>
                </a:ext>
              </a:extLst>
            </p:cNvPr>
            <p:cNvSpPr/>
            <p:nvPr/>
          </p:nvSpPr>
          <p:spPr>
            <a:xfrm>
              <a:off x="3381153" y="26130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28F7423-CF34-7D46-9E86-6CA5233B40B7}"/>
                </a:ext>
              </a:extLst>
            </p:cNvPr>
            <p:cNvSpPr/>
            <p:nvPr/>
          </p:nvSpPr>
          <p:spPr>
            <a:xfrm>
              <a:off x="3674502" y="26130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7929012-171F-794C-8B94-12D578B4E278}"/>
                </a:ext>
              </a:extLst>
            </p:cNvPr>
            <p:cNvSpPr/>
            <p:nvPr/>
          </p:nvSpPr>
          <p:spPr>
            <a:xfrm>
              <a:off x="3520854" y="2727052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DF2E7B2-AF4C-404B-B58E-8BFEB54B2FBF}"/>
                </a:ext>
              </a:extLst>
            </p:cNvPr>
            <p:cNvSpPr/>
            <p:nvPr/>
          </p:nvSpPr>
          <p:spPr>
            <a:xfrm>
              <a:off x="3814203" y="2727052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1648CD6-F320-C34B-8A3C-CDCDF37A50EF}"/>
                </a:ext>
              </a:extLst>
            </p:cNvPr>
            <p:cNvSpPr/>
            <p:nvPr/>
          </p:nvSpPr>
          <p:spPr>
            <a:xfrm>
              <a:off x="3366477" y="2827910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7B06845-C84D-A745-8C2E-BA7A61DBFA7C}"/>
                </a:ext>
              </a:extLst>
            </p:cNvPr>
            <p:cNvSpPr/>
            <p:nvPr/>
          </p:nvSpPr>
          <p:spPr>
            <a:xfrm>
              <a:off x="3659826" y="2827910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BC25EAD-6DC6-8242-BB29-D20BDBCE8718}"/>
                </a:ext>
              </a:extLst>
            </p:cNvPr>
            <p:cNvSpPr/>
            <p:nvPr/>
          </p:nvSpPr>
          <p:spPr>
            <a:xfrm>
              <a:off x="2296999" y="295643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C18E672-3BF2-3243-B7BF-7ABA740B20F7}"/>
                </a:ext>
              </a:extLst>
            </p:cNvPr>
            <p:cNvSpPr/>
            <p:nvPr/>
          </p:nvSpPr>
          <p:spPr>
            <a:xfrm>
              <a:off x="2597776" y="2955233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33BC447-43E2-EC49-A9C3-F1B0BA1BA06C}"/>
                </a:ext>
              </a:extLst>
            </p:cNvPr>
            <p:cNvSpPr/>
            <p:nvPr/>
          </p:nvSpPr>
          <p:spPr>
            <a:xfrm>
              <a:off x="3221325" y="294320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2449696-1048-2C45-B0E7-2BB874B64CC9}"/>
                </a:ext>
              </a:extLst>
            </p:cNvPr>
            <p:cNvSpPr/>
            <p:nvPr/>
          </p:nvSpPr>
          <p:spPr>
            <a:xfrm>
              <a:off x="3518877" y="2929510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BD08E96-64BB-B942-9BDE-306F6E2852D2}"/>
                </a:ext>
              </a:extLst>
            </p:cNvPr>
            <p:cNvSpPr/>
            <p:nvPr/>
          </p:nvSpPr>
          <p:spPr>
            <a:xfrm>
              <a:off x="3812226" y="2929510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19DA4D4-3512-9F41-93A5-615DB36B7DC6}"/>
                </a:ext>
              </a:extLst>
            </p:cNvPr>
            <p:cNvSpPr/>
            <p:nvPr/>
          </p:nvSpPr>
          <p:spPr>
            <a:xfrm>
              <a:off x="3587828" y="305494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38D1877-37A0-AB41-850E-F5089EBFEF6B}"/>
                </a:ext>
              </a:extLst>
            </p:cNvPr>
            <p:cNvSpPr/>
            <p:nvPr/>
          </p:nvSpPr>
          <p:spPr>
            <a:xfrm>
              <a:off x="3079828" y="305494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4840003-ACBF-9943-B27C-BE6B560AE188}"/>
                </a:ext>
              </a:extLst>
            </p:cNvPr>
            <p:cNvSpPr/>
            <p:nvPr/>
          </p:nvSpPr>
          <p:spPr>
            <a:xfrm>
              <a:off x="2711527" y="305494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Down Arrow 126">
            <a:extLst>
              <a:ext uri="{FF2B5EF4-FFF2-40B4-BE49-F238E27FC236}">
                <a16:creationId xmlns:a16="http://schemas.microsoft.com/office/drawing/2014/main" id="{26105D1A-258C-3340-80F7-31BD9014E080}"/>
              </a:ext>
            </a:extLst>
          </p:cNvPr>
          <p:cNvSpPr/>
          <p:nvPr/>
        </p:nvSpPr>
        <p:spPr>
          <a:xfrm>
            <a:off x="5156200" y="2820018"/>
            <a:ext cx="146585" cy="20441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B3956FD-E3FA-6B41-82F3-34D9C7E52414}"/>
              </a:ext>
            </a:extLst>
          </p:cNvPr>
          <p:cNvSpPr txBox="1"/>
          <p:nvPr/>
        </p:nvSpPr>
        <p:spPr>
          <a:xfrm>
            <a:off x="6439948" y="163134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3ED1C69-7916-0847-A06C-BF45C9C31867}"/>
              </a:ext>
            </a:extLst>
          </p:cNvPr>
          <p:cNvSpPr txBox="1"/>
          <p:nvPr/>
        </p:nvSpPr>
        <p:spPr>
          <a:xfrm>
            <a:off x="6331436" y="3158213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reads (sequences)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4CDB1B7-175B-F749-A552-12507D51F078}"/>
              </a:ext>
            </a:extLst>
          </p:cNvPr>
          <p:cNvSpPr txBox="1"/>
          <p:nvPr/>
        </p:nvSpPr>
        <p:spPr>
          <a:xfrm>
            <a:off x="6438832" y="226785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cDNA</a:t>
            </a:r>
          </a:p>
        </p:txBody>
      </p:sp>
      <p:sp>
        <p:nvSpPr>
          <p:cNvPr id="161" name="Down Arrow 160">
            <a:extLst>
              <a:ext uri="{FF2B5EF4-FFF2-40B4-BE49-F238E27FC236}">
                <a16:creationId xmlns:a16="http://schemas.microsoft.com/office/drawing/2014/main" id="{2354FBDF-369A-F347-B4E7-71CECA2E9C5E}"/>
              </a:ext>
            </a:extLst>
          </p:cNvPr>
          <p:cNvSpPr/>
          <p:nvPr/>
        </p:nvSpPr>
        <p:spPr>
          <a:xfrm>
            <a:off x="5170376" y="3707768"/>
            <a:ext cx="146585" cy="20441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FAD940-DE7E-9D45-83B2-5BC0ACAFF3FD}"/>
              </a:ext>
            </a:extLst>
          </p:cNvPr>
          <p:cNvSpPr txBox="1"/>
          <p:nvPr/>
        </p:nvSpPr>
        <p:spPr>
          <a:xfrm>
            <a:off x="5467836" y="3577313"/>
            <a:ext cx="172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Align to genome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9397BD-716B-1E47-933E-914B4A778059}"/>
              </a:ext>
            </a:extLst>
          </p:cNvPr>
          <p:cNvSpPr txBox="1"/>
          <p:nvPr/>
        </p:nvSpPr>
        <p:spPr>
          <a:xfrm>
            <a:off x="2375655" y="5562911"/>
            <a:ext cx="221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16 reads </a:t>
            </a:r>
          </a:p>
          <a:p>
            <a:pPr algn="ctr"/>
            <a:r>
              <a:rPr lang="en-US" dirty="0"/>
              <a:t>(transformed to TPM)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C8581AD-55AF-BE49-BA7A-E68924C0050E}"/>
              </a:ext>
            </a:extLst>
          </p:cNvPr>
          <p:cNvSpPr txBox="1"/>
          <p:nvPr/>
        </p:nvSpPr>
        <p:spPr>
          <a:xfrm>
            <a:off x="7178274" y="521243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Gene-2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3EA3555-E960-764D-86F2-73979B4070D9}"/>
              </a:ext>
            </a:extLst>
          </p:cNvPr>
          <p:cNvSpPr txBox="1"/>
          <p:nvPr/>
        </p:nvSpPr>
        <p:spPr>
          <a:xfrm>
            <a:off x="6497655" y="5580244"/>
            <a:ext cx="221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8 reads </a:t>
            </a:r>
          </a:p>
          <a:p>
            <a:pPr algn="ctr"/>
            <a:r>
              <a:rPr lang="en-US" dirty="0"/>
              <a:t>(transformed to TPM)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F6002B7-341B-6041-B388-54F3C0307C96}"/>
              </a:ext>
            </a:extLst>
          </p:cNvPr>
          <p:cNvGrpSpPr/>
          <p:nvPr/>
        </p:nvGrpSpPr>
        <p:grpSpPr>
          <a:xfrm>
            <a:off x="4330384" y="2336636"/>
            <a:ext cx="1689950" cy="272773"/>
            <a:chOff x="4322651" y="1727014"/>
            <a:chExt cx="1689950" cy="272773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C80232E-9500-284C-8513-81BA02808626}"/>
                </a:ext>
              </a:extLst>
            </p:cNvPr>
            <p:cNvSpPr/>
            <p:nvPr/>
          </p:nvSpPr>
          <p:spPr>
            <a:xfrm>
              <a:off x="4341700" y="1727014"/>
              <a:ext cx="167090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C5073B6-4DE1-1345-81DD-20AEE48F2639}"/>
                </a:ext>
              </a:extLst>
            </p:cNvPr>
            <p:cNvSpPr/>
            <p:nvPr/>
          </p:nvSpPr>
          <p:spPr>
            <a:xfrm>
              <a:off x="4336199" y="1827604"/>
              <a:ext cx="167090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FCB5062-C202-7B40-A60B-A956C99F5F5D}"/>
                </a:ext>
              </a:extLst>
            </p:cNvPr>
            <p:cNvSpPr/>
            <p:nvPr/>
          </p:nvSpPr>
          <p:spPr>
            <a:xfrm>
              <a:off x="4322651" y="1954068"/>
              <a:ext cx="153205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C736C2DB-FEB2-0540-AC18-F8551ADA4313}"/>
              </a:ext>
            </a:extLst>
          </p:cNvPr>
          <p:cNvGrpSpPr/>
          <p:nvPr/>
        </p:nvGrpSpPr>
        <p:grpSpPr>
          <a:xfrm>
            <a:off x="2119199" y="4058214"/>
            <a:ext cx="6500077" cy="259241"/>
            <a:chOff x="2119199" y="4058214"/>
            <a:chExt cx="6500077" cy="25924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75EB444-DAC5-C743-836B-25CCDA7370F4}"/>
                </a:ext>
              </a:extLst>
            </p:cNvPr>
            <p:cNvSpPr/>
            <p:nvPr/>
          </p:nvSpPr>
          <p:spPr>
            <a:xfrm flipV="1">
              <a:off x="2508875" y="4271736"/>
              <a:ext cx="2286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940467-B60D-EF45-ABBF-2493879D72C8}"/>
                </a:ext>
              </a:extLst>
            </p:cNvPr>
            <p:cNvSpPr/>
            <p:nvPr/>
          </p:nvSpPr>
          <p:spPr>
            <a:xfrm flipV="1">
              <a:off x="3187739" y="4270806"/>
              <a:ext cx="1673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88047D-0C29-3549-A5CF-E176C6A41CAC}"/>
                </a:ext>
              </a:extLst>
            </p:cNvPr>
            <p:cNvSpPr/>
            <p:nvPr/>
          </p:nvSpPr>
          <p:spPr>
            <a:xfrm flipV="1">
              <a:off x="2119199" y="4271736"/>
              <a:ext cx="2286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7F00DA8-5104-194D-B3A2-7FC26A1BA74E}"/>
                </a:ext>
              </a:extLst>
            </p:cNvPr>
            <p:cNvSpPr/>
            <p:nvPr/>
          </p:nvSpPr>
          <p:spPr>
            <a:xfrm>
              <a:off x="2370330" y="4151212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A05349-08F6-074C-9AEC-B43826B00D28}"/>
                </a:ext>
              </a:extLst>
            </p:cNvPr>
            <p:cNvSpPr/>
            <p:nvPr/>
          </p:nvSpPr>
          <p:spPr>
            <a:xfrm>
              <a:off x="2764576" y="4151212"/>
              <a:ext cx="2286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8728DBF-48A8-F041-BFA3-D93A90BA3ADD}"/>
                </a:ext>
              </a:extLst>
            </p:cNvPr>
            <p:cNvSpPr/>
            <p:nvPr/>
          </p:nvSpPr>
          <p:spPr>
            <a:xfrm>
              <a:off x="4140200" y="426308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257E519-AC56-8242-B8AD-1A21336159CE}"/>
                </a:ext>
              </a:extLst>
            </p:cNvPr>
            <p:cNvSpPr/>
            <p:nvPr/>
          </p:nvSpPr>
          <p:spPr>
            <a:xfrm>
              <a:off x="4419600" y="4251395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F0C571-FEEB-6A40-BEA7-E925992EBCF4}"/>
                </a:ext>
              </a:extLst>
            </p:cNvPr>
            <p:cNvSpPr/>
            <p:nvPr/>
          </p:nvSpPr>
          <p:spPr>
            <a:xfrm>
              <a:off x="4025900" y="4158143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C2D05B-C044-6945-A45D-C50AE21298B1}"/>
                </a:ext>
              </a:extLst>
            </p:cNvPr>
            <p:cNvSpPr/>
            <p:nvPr/>
          </p:nvSpPr>
          <p:spPr>
            <a:xfrm>
              <a:off x="4294353" y="4156117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C5352C8-C477-754C-9315-563B1571EA36}"/>
                </a:ext>
              </a:extLst>
            </p:cNvPr>
            <p:cNvSpPr/>
            <p:nvPr/>
          </p:nvSpPr>
          <p:spPr>
            <a:xfrm>
              <a:off x="4562806" y="414449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7906003-70C5-4E41-B716-7E4CD7367CB5}"/>
                </a:ext>
              </a:extLst>
            </p:cNvPr>
            <p:cNvSpPr/>
            <p:nvPr/>
          </p:nvSpPr>
          <p:spPr>
            <a:xfrm>
              <a:off x="2229475" y="4061595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E094BC5-E89B-A24F-9082-43796F3666ED}"/>
                </a:ext>
              </a:extLst>
            </p:cNvPr>
            <p:cNvSpPr/>
            <p:nvPr/>
          </p:nvSpPr>
          <p:spPr>
            <a:xfrm>
              <a:off x="6624748" y="426243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F310C9-6C77-9B47-B2DE-44B4719B9C89}"/>
                </a:ext>
              </a:extLst>
            </p:cNvPr>
            <p:cNvSpPr/>
            <p:nvPr/>
          </p:nvSpPr>
          <p:spPr>
            <a:xfrm>
              <a:off x="6548549" y="4174072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D3230F3-C2E0-D54C-AC77-F207A9B561BF}"/>
                </a:ext>
              </a:extLst>
            </p:cNvPr>
            <p:cNvSpPr/>
            <p:nvPr/>
          </p:nvSpPr>
          <p:spPr>
            <a:xfrm>
              <a:off x="7141425" y="416237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9ED92E0-430A-044E-9675-14574BB4A6EF}"/>
                </a:ext>
              </a:extLst>
            </p:cNvPr>
            <p:cNvSpPr/>
            <p:nvPr/>
          </p:nvSpPr>
          <p:spPr>
            <a:xfrm>
              <a:off x="6912825" y="4261233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330EA61-6EA2-734F-86F1-DE54F3936FC3}"/>
                </a:ext>
              </a:extLst>
            </p:cNvPr>
            <p:cNvSpPr/>
            <p:nvPr/>
          </p:nvSpPr>
          <p:spPr>
            <a:xfrm>
              <a:off x="7362914" y="4262818"/>
              <a:ext cx="136436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95A4C01-8860-1C47-8405-5F5051767FD1}"/>
                </a:ext>
              </a:extLst>
            </p:cNvPr>
            <p:cNvSpPr/>
            <p:nvPr/>
          </p:nvSpPr>
          <p:spPr>
            <a:xfrm>
              <a:off x="7940587" y="4263622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4C8B435-B4E1-B947-B717-9A4A97546F9B}"/>
                </a:ext>
              </a:extLst>
            </p:cNvPr>
            <p:cNvSpPr/>
            <p:nvPr/>
          </p:nvSpPr>
          <p:spPr>
            <a:xfrm>
              <a:off x="8390676" y="425192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6E41033-AB15-9A42-8EC8-BDAE06EC545A}"/>
                </a:ext>
              </a:extLst>
            </p:cNvPr>
            <p:cNvSpPr/>
            <p:nvPr/>
          </p:nvSpPr>
          <p:spPr>
            <a:xfrm>
              <a:off x="8104301" y="4164767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CC9994-A364-2D44-B9C2-7237B7FA793E}"/>
                </a:ext>
              </a:extLst>
            </p:cNvPr>
            <p:cNvSpPr/>
            <p:nvPr/>
          </p:nvSpPr>
          <p:spPr>
            <a:xfrm>
              <a:off x="3232443" y="4069974"/>
              <a:ext cx="107657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7AE37E-96AD-D047-A2F1-D0B941611C38}"/>
                </a:ext>
              </a:extLst>
            </p:cNvPr>
            <p:cNvSpPr/>
            <p:nvPr/>
          </p:nvSpPr>
          <p:spPr>
            <a:xfrm>
              <a:off x="2508875" y="406121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5ECA097-CFD8-6C40-A5D7-D024B081554A}"/>
                </a:ext>
              </a:extLst>
            </p:cNvPr>
            <p:cNvSpPr/>
            <p:nvPr/>
          </p:nvSpPr>
          <p:spPr>
            <a:xfrm>
              <a:off x="4275561" y="4061218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4B243DE-A380-C649-98DB-08F50796597D}"/>
                </a:ext>
              </a:extLst>
            </p:cNvPr>
            <p:cNvSpPr/>
            <p:nvPr/>
          </p:nvSpPr>
          <p:spPr>
            <a:xfrm>
              <a:off x="4606763" y="4065819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BEA2417-9622-744D-8631-19CFFD497465}"/>
                </a:ext>
              </a:extLst>
            </p:cNvPr>
            <p:cNvSpPr/>
            <p:nvPr/>
          </p:nvSpPr>
          <p:spPr>
            <a:xfrm>
              <a:off x="2886590" y="4058214"/>
              <a:ext cx="228600" cy="45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A54AF36-D6BD-094C-92B3-0AB4E00B6892}"/>
                </a:ext>
              </a:extLst>
            </p:cNvPr>
            <p:cNvSpPr/>
            <p:nvPr/>
          </p:nvSpPr>
          <p:spPr>
            <a:xfrm>
              <a:off x="3981449" y="4268464"/>
              <a:ext cx="9354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A8FB3A56-46BF-7E4E-82F6-09643F7802EE}"/>
                </a:ext>
              </a:extLst>
            </p:cNvPr>
            <p:cNvCxnSpPr>
              <a:stCxn id="49" idx="3"/>
              <a:endCxn id="206" idx="1"/>
            </p:cNvCxnSpPr>
            <p:nvPr/>
          </p:nvCxnSpPr>
          <p:spPr>
            <a:xfrm flipV="1">
              <a:off x="3355138" y="4291324"/>
              <a:ext cx="626311" cy="234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9F7631E-3620-5048-961C-667460358F68}"/>
                </a:ext>
              </a:extLst>
            </p:cNvPr>
            <p:cNvSpPr/>
            <p:nvPr/>
          </p:nvSpPr>
          <p:spPr>
            <a:xfrm>
              <a:off x="3981449" y="4061219"/>
              <a:ext cx="156342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61778DA-D02B-3B42-A639-B7B1C5D5B344}"/>
                </a:ext>
              </a:extLst>
            </p:cNvPr>
            <p:cNvCxnSpPr>
              <a:cxnSpLocks/>
              <a:stCxn id="73" idx="3"/>
              <a:endCxn id="209" idx="1"/>
            </p:cNvCxnSpPr>
            <p:nvPr/>
          </p:nvCxnSpPr>
          <p:spPr>
            <a:xfrm flipV="1">
              <a:off x="3340100" y="4084079"/>
              <a:ext cx="641349" cy="87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B55EF7B-71D8-2B4F-A57C-FB44384F4027}"/>
                </a:ext>
              </a:extLst>
            </p:cNvPr>
            <p:cNvSpPr/>
            <p:nvPr/>
          </p:nvSpPr>
          <p:spPr>
            <a:xfrm>
              <a:off x="7753488" y="4268464"/>
              <a:ext cx="9355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2601674-8AF9-FF4D-B21F-6F62989ACF4B}"/>
                </a:ext>
              </a:extLst>
            </p:cNvPr>
            <p:cNvCxnSpPr>
              <a:cxnSpLocks/>
              <a:stCxn id="68" idx="3"/>
              <a:endCxn id="216" idx="1"/>
            </p:cNvCxnSpPr>
            <p:nvPr/>
          </p:nvCxnSpPr>
          <p:spPr>
            <a:xfrm>
              <a:off x="7499350" y="4285678"/>
              <a:ext cx="254138" cy="564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7" grpId="0" animBg="1"/>
      <p:bldP spid="129" grpId="0"/>
      <p:bldP spid="130" grpId="0"/>
      <p:bldP spid="159" grpId="0"/>
      <p:bldP spid="161" grpId="0" animBg="1"/>
      <p:bldP spid="162" grpId="0"/>
      <p:bldP spid="165" grpId="0"/>
      <p:bldP spid="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F6F1-D7F4-5549-8887-1558D0FC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60" y="30271"/>
            <a:ext cx="10515600" cy="1325563"/>
          </a:xfrm>
        </p:spPr>
        <p:txBody>
          <a:bodyPr/>
          <a:lstStyle/>
          <a:p>
            <a:r>
              <a:rPr lang="en-US" dirty="0"/>
              <a:t>Regulation of gene 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60F5-002A-3440-A88C-2FFB5C3D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7A91D-A0C4-BD46-8F33-F821A54D0DF0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source: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www.addgene.org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9E94A6-A583-EB41-BA9D-1DF4B5C865C3}"/>
              </a:ext>
            </a:extLst>
          </p:cNvPr>
          <p:cNvGrpSpPr/>
          <p:nvPr/>
        </p:nvGrpSpPr>
        <p:grpSpPr>
          <a:xfrm>
            <a:off x="2241177" y="1430491"/>
            <a:ext cx="7171764" cy="4925858"/>
            <a:chOff x="2177421" y="1555378"/>
            <a:chExt cx="7045390" cy="42272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EE5FDF-4A61-5645-BADB-B2764E91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7421" y="1555378"/>
              <a:ext cx="7045390" cy="42272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3D7C7C-20D3-BE41-AEEF-67FC1A22936B}"/>
                </a:ext>
              </a:extLst>
            </p:cNvPr>
            <p:cNvSpPr txBox="1"/>
            <p:nvPr/>
          </p:nvSpPr>
          <p:spPr>
            <a:xfrm>
              <a:off x="7471283" y="3769442"/>
              <a:ext cx="1661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Transcription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AB4E7D-4C7D-5544-933C-9510F6553207}"/>
              </a:ext>
            </a:extLst>
          </p:cNvPr>
          <p:cNvCxnSpPr>
            <a:cxnSpLocks/>
          </p:cNvCxnSpPr>
          <p:nvPr/>
        </p:nvCxnSpPr>
        <p:spPr>
          <a:xfrm>
            <a:off x="7293860" y="4538954"/>
            <a:ext cx="0" cy="445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A5D3900-5E6F-304B-ACE0-3EE965BDF917}"/>
              </a:ext>
            </a:extLst>
          </p:cNvPr>
          <p:cNvSpPr txBox="1"/>
          <p:nvPr/>
        </p:nvSpPr>
        <p:spPr>
          <a:xfrm>
            <a:off x="6893404" y="5027399"/>
            <a:ext cx="11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Variant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CF83BC-9997-E04C-BE27-946A0AC1179E}"/>
              </a:ext>
            </a:extLst>
          </p:cNvPr>
          <p:cNvSpPr/>
          <p:nvPr/>
        </p:nvSpPr>
        <p:spPr>
          <a:xfrm>
            <a:off x="4986652" y="2536731"/>
            <a:ext cx="2602199" cy="2109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5BA509F-B08B-FB42-9AA1-CA4B7A100092}"/>
              </a:ext>
            </a:extLst>
          </p:cNvPr>
          <p:cNvCxnSpPr>
            <a:cxnSpLocks/>
          </p:cNvCxnSpPr>
          <p:nvPr/>
        </p:nvCxnSpPr>
        <p:spPr>
          <a:xfrm flipH="1">
            <a:off x="5141297" y="2259104"/>
            <a:ext cx="183739" cy="35862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5C20084-1404-2046-91F6-D60DDA0F040A}"/>
              </a:ext>
            </a:extLst>
          </p:cNvPr>
          <p:cNvSpPr txBox="1"/>
          <p:nvPr/>
        </p:nvSpPr>
        <p:spPr>
          <a:xfrm>
            <a:off x="4901668" y="1770659"/>
            <a:ext cx="11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Variant</a:t>
            </a:r>
          </a:p>
        </p:txBody>
      </p:sp>
    </p:spTree>
    <p:extLst>
      <p:ext uri="{BB962C8B-B14F-4D97-AF65-F5344CB8AC3E}">
        <p14:creationId xmlns:p14="http://schemas.microsoft.com/office/powerpoint/2010/main" val="15992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  <p:bldP spid="3" grpId="2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19EF-98BD-384D-8C47-F340602B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gene expression regulation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30E9E5-A158-5640-B4D1-500EAD412786}"/>
              </a:ext>
            </a:extLst>
          </p:cNvPr>
          <p:cNvSpPr txBox="1"/>
          <p:nvPr/>
        </p:nvSpPr>
        <p:spPr>
          <a:xfrm>
            <a:off x="996262" y="4470399"/>
            <a:ext cx="4073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Regulation by other genes</a:t>
            </a:r>
          </a:p>
          <a:p>
            <a:pPr algn="ctr"/>
            <a:r>
              <a:rPr lang="en-US" sz="2800" dirty="0"/>
              <a:t>Co-expression network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4785C-05AB-004D-A107-061599FBAC14}"/>
              </a:ext>
            </a:extLst>
          </p:cNvPr>
          <p:cNvSpPr txBox="1"/>
          <p:nvPr/>
        </p:nvSpPr>
        <p:spPr>
          <a:xfrm>
            <a:off x="6640071" y="4495798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Regulation by genetic variants</a:t>
            </a:r>
            <a:br>
              <a:rPr lang="en-US" sz="2800" dirty="0"/>
            </a:br>
            <a:r>
              <a:rPr lang="en-US" sz="2800" dirty="0"/>
              <a:t>Expression quantitative trait locus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eQTL</a:t>
            </a:r>
            <a:r>
              <a:rPr lang="en-US" sz="2800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B6F3D-1D85-DE42-9885-DE5F72E4C129}"/>
              </a:ext>
            </a:extLst>
          </p:cNvPr>
          <p:cNvGrpSpPr/>
          <p:nvPr/>
        </p:nvGrpSpPr>
        <p:grpSpPr>
          <a:xfrm>
            <a:off x="1447800" y="2488419"/>
            <a:ext cx="3432999" cy="1125487"/>
            <a:chOff x="1447800" y="2488419"/>
            <a:chExt cx="3432999" cy="11254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94C452-FCD1-A448-A1BB-CF866DAA0A3F}"/>
                </a:ext>
              </a:extLst>
            </p:cNvPr>
            <p:cNvGrpSpPr/>
            <p:nvPr/>
          </p:nvGrpSpPr>
          <p:grpSpPr>
            <a:xfrm>
              <a:off x="1447800" y="2818770"/>
              <a:ext cx="3432999" cy="795136"/>
              <a:chOff x="1447800" y="2818770"/>
              <a:chExt cx="3432999" cy="7951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5069992-D9ED-394B-A80B-ECC5B36E0C88}"/>
                  </a:ext>
                </a:extLst>
              </p:cNvPr>
              <p:cNvGrpSpPr/>
              <p:nvPr/>
            </p:nvGrpSpPr>
            <p:grpSpPr>
              <a:xfrm>
                <a:off x="1447800" y="2904508"/>
                <a:ext cx="3432999" cy="709398"/>
                <a:chOff x="7920801" y="1913908"/>
                <a:chExt cx="3432999" cy="709398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0DB7509-0210-734B-9484-7552A2FFF8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20801" y="2097060"/>
                  <a:ext cx="3432999" cy="1817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4554BB8-4000-F140-9505-F399DC4142FC}"/>
                    </a:ext>
                  </a:extLst>
                </p:cNvPr>
                <p:cNvSpPr/>
                <p:nvPr/>
              </p:nvSpPr>
              <p:spPr>
                <a:xfrm>
                  <a:off x="9506069" y="1913908"/>
                  <a:ext cx="1287118" cy="32749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2FEB2B8-7F67-064E-9CD9-BF301D01A37B}"/>
                    </a:ext>
                  </a:extLst>
                </p:cNvPr>
                <p:cNvSpPr txBox="1"/>
                <p:nvPr/>
              </p:nvSpPr>
              <p:spPr>
                <a:xfrm>
                  <a:off x="9715753" y="2253974"/>
                  <a:ext cx="1036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Gene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8C9CE7-BB4A-B746-B4BE-22BDB921B005}"/>
                  </a:ext>
                </a:extLst>
              </p:cNvPr>
              <p:cNvGrpSpPr/>
              <p:nvPr/>
            </p:nvGrpSpPr>
            <p:grpSpPr>
              <a:xfrm>
                <a:off x="2922789" y="2818770"/>
                <a:ext cx="241824" cy="268890"/>
                <a:chOff x="2922789" y="2818770"/>
                <a:chExt cx="241824" cy="26889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7693511-42E0-104E-A984-9428E07B7C3C}"/>
                    </a:ext>
                  </a:extLst>
                </p:cNvPr>
                <p:cNvCxnSpPr/>
                <p:nvPr/>
              </p:nvCxnSpPr>
              <p:spPr>
                <a:xfrm flipV="1">
                  <a:off x="2924569" y="2818770"/>
                  <a:ext cx="0" cy="2688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0CBF2B02-C008-A641-B958-F4260529D64C}"/>
                    </a:ext>
                  </a:extLst>
                </p:cNvPr>
                <p:cNvCxnSpPr/>
                <p:nvPr/>
              </p:nvCxnSpPr>
              <p:spPr>
                <a:xfrm>
                  <a:off x="2922789" y="2818770"/>
                  <a:ext cx="241824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F0D3A3-D410-8047-87BC-46065A6E0E53}"/>
                </a:ext>
              </a:extLst>
            </p:cNvPr>
            <p:cNvSpPr/>
            <p:nvPr/>
          </p:nvSpPr>
          <p:spPr>
            <a:xfrm>
              <a:off x="1676400" y="2488419"/>
              <a:ext cx="733435" cy="7530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TF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708C8A-E286-0F43-AED8-5FA9DAAB2A17}"/>
              </a:ext>
            </a:extLst>
          </p:cNvPr>
          <p:cNvGrpSpPr/>
          <p:nvPr/>
        </p:nvGrpSpPr>
        <p:grpSpPr>
          <a:xfrm>
            <a:off x="6981001" y="2488419"/>
            <a:ext cx="3432999" cy="1125487"/>
            <a:chOff x="6981001" y="2488419"/>
            <a:chExt cx="3432999" cy="11254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75FF7D-D293-7C4E-A1E0-3BD69007651D}"/>
                </a:ext>
              </a:extLst>
            </p:cNvPr>
            <p:cNvGrpSpPr/>
            <p:nvPr/>
          </p:nvGrpSpPr>
          <p:grpSpPr>
            <a:xfrm>
              <a:off x="6981001" y="2488419"/>
              <a:ext cx="3432999" cy="1125487"/>
              <a:chOff x="7920801" y="1497819"/>
              <a:chExt cx="3432999" cy="112548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46D9699-96A4-BB4C-B8CB-F37B76AEA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0801" y="2097060"/>
                <a:ext cx="3432999" cy="181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C6E9B25-5AD9-4640-BD0D-3D5FD1C654AE}"/>
                  </a:ext>
                </a:extLst>
              </p:cNvPr>
              <p:cNvCxnSpPr/>
              <p:nvPr/>
            </p:nvCxnSpPr>
            <p:spPr>
              <a:xfrm>
                <a:off x="8423720" y="1940047"/>
                <a:ext cx="0" cy="30135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5672FB-519F-3545-AD16-BDB54C79171A}"/>
                  </a:ext>
                </a:extLst>
              </p:cNvPr>
              <p:cNvSpPr txBox="1"/>
              <p:nvPr/>
            </p:nvSpPr>
            <p:spPr>
              <a:xfrm>
                <a:off x="7973516" y="1497819"/>
                <a:ext cx="1287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ourier" pitchFamily="2" charset="0"/>
                    <a:cs typeface="Arial" panose="020B0604020202020204" pitchFamily="34" charset="0"/>
                  </a:rPr>
                  <a:t>A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urier" pitchFamily="2" charset="0"/>
                    <a:cs typeface="Arial" panose="020B0604020202020204" pitchFamily="34" charset="0"/>
                  </a:rPr>
                  <a:t> / </a:t>
                </a:r>
                <a:r>
                  <a:rPr lang="en-US" sz="2400" b="1" dirty="0">
                    <a:solidFill>
                      <a:schemeClr val="accent2"/>
                    </a:solidFill>
                    <a:latin typeface="Courier" pitchFamily="2" charset="0"/>
                    <a:cs typeface="Arial" panose="020B0604020202020204" pitchFamily="34" charset="0"/>
                  </a:rPr>
                  <a:t>G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Courier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9DDED1-F2EA-EA4D-BAF2-E62C7CBE448E}"/>
                  </a:ext>
                </a:extLst>
              </p:cNvPr>
              <p:cNvSpPr/>
              <p:nvPr/>
            </p:nvSpPr>
            <p:spPr>
              <a:xfrm>
                <a:off x="9506069" y="1913908"/>
                <a:ext cx="1287118" cy="3274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B4A1F7-0F03-E249-ABD7-A37BD5CB05E5}"/>
                  </a:ext>
                </a:extLst>
              </p:cNvPr>
              <p:cNvSpPr txBox="1"/>
              <p:nvPr/>
            </p:nvSpPr>
            <p:spPr>
              <a:xfrm>
                <a:off x="7973516" y="2250889"/>
                <a:ext cx="10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Variant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FA89C2-2C2F-6C49-B2AA-945981DB2AE3}"/>
                  </a:ext>
                </a:extLst>
              </p:cNvPr>
              <p:cNvSpPr txBox="1"/>
              <p:nvPr/>
            </p:nvSpPr>
            <p:spPr>
              <a:xfrm>
                <a:off x="9715753" y="2253974"/>
                <a:ext cx="10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9FCA936-8872-ED49-84A2-106231B6FC7F}"/>
                </a:ext>
              </a:extLst>
            </p:cNvPr>
            <p:cNvGrpSpPr/>
            <p:nvPr/>
          </p:nvGrpSpPr>
          <p:grpSpPr>
            <a:xfrm>
              <a:off x="8453662" y="2823670"/>
              <a:ext cx="241824" cy="268890"/>
              <a:chOff x="2922677" y="2818770"/>
              <a:chExt cx="241824" cy="26889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644C967-9B35-C349-B054-06B16682178B}"/>
                  </a:ext>
                </a:extLst>
              </p:cNvPr>
              <p:cNvCxnSpPr/>
              <p:nvPr/>
            </p:nvCxnSpPr>
            <p:spPr>
              <a:xfrm flipV="1">
                <a:off x="2924569" y="2818770"/>
                <a:ext cx="0" cy="2688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52131B5-5FBC-3F48-B7DD-245E6FB2DB27}"/>
                  </a:ext>
                </a:extLst>
              </p:cNvPr>
              <p:cNvCxnSpPr/>
              <p:nvPr/>
            </p:nvCxnSpPr>
            <p:spPr>
              <a:xfrm>
                <a:off x="2922677" y="2818770"/>
                <a:ext cx="241824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3EDACFB-6034-5D4E-B64E-A60A4D69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062FF8-8C4D-6A47-B617-9F5D16E0FDD0}"/>
              </a:ext>
            </a:extLst>
          </p:cNvPr>
          <p:cNvCxnSpPr>
            <a:cxnSpLocks/>
          </p:cNvCxnSpPr>
          <p:nvPr/>
        </p:nvCxnSpPr>
        <p:spPr>
          <a:xfrm>
            <a:off x="5803371" y="1890687"/>
            <a:ext cx="0" cy="452662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3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17863-20D6-6B40-BFBB-F204B96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Co-expression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AF4E-3843-4547-96EE-46E9672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8ED8-7855-D94A-A35C-BC75DC15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Co-expression network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90E8BC-33E6-A449-B9D1-88AA5DA4F0CA}"/>
              </a:ext>
            </a:extLst>
          </p:cNvPr>
          <p:cNvGrpSpPr/>
          <p:nvPr/>
        </p:nvGrpSpPr>
        <p:grpSpPr>
          <a:xfrm>
            <a:off x="1748273" y="5518115"/>
            <a:ext cx="1296364" cy="369332"/>
            <a:chOff x="1770927" y="5279776"/>
            <a:chExt cx="1296364" cy="369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D0BD8A-21CE-9941-A974-AA89F0780FB1}"/>
                </a:ext>
              </a:extLst>
            </p:cNvPr>
            <p:cNvSpPr/>
            <p:nvPr/>
          </p:nvSpPr>
          <p:spPr>
            <a:xfrm>
              <a:off x="1770927" y="5370665"/>
              <a:ext cx="219919" cy="221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FFD995-733E-7C43-ACFF-E378E11382E1}"/>
                </a:ext>
              </a:extLst>
            </p:cNvPr>
            <p:cNvSpPr txBox="1"/>
            <p:nvPr/>
          </p:nvSpPr>
          <p:spPr>
            <a:xfrm>
              <a:off x="2025569" y="5279776"/>
              <a:ext cx="1041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Gene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AB32B6-24D7-7B43-B347-89CC30DB2A89}"/>
              </a:ext>
            </a:extLst>
          </p:cNvPr>
          <p:cNvGrpSpPr/>
          <p:nvPr/>
        </p:nvGrpSpPr>
        <p:grpSpPr>
          <a:xfrm>
            <a:off x="2998338" y="5535152"/>
            <a:ext cx="4838872" cy="369332"/>
            <a:chOff x="1770927" y="5655861"/>
            <a:chExt cx="3188430" cy="3693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D017F8-280B-804F-A523-ECD442CCB100}"/>
                </a:ext>
              </a:extLst>
            </p:cNvPr>
            <p:cNvCxnSpPr>
              <a:cxnSpLocks/>
            </p:cNvCxnSpPr>
            <p:nvPr/>
          </p:nvCxnSpPr>
          <p:spPr>
            <a:xfrm>
              <a:off x="1770927" y="5821445"/>
              <a:ext cx="28662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B07843-9BE6-7244-BE4A-5786BEB7D7A3}"/>
                </a:ext>
              </a:extLst>
            </p:cNvPr>
            <p:cNvSpPr txBox="1"/>
            <p:nvPr/>
          </p:nvSpPr>
          <p:spPr>
            <a:xfrm>
              <a:off x="2118165" y="5655861"/>
              <a:ext cx="2841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Connected genes are associated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9169E6-7979-4944-AB95-0C18C92B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8878B9-FB80-D049-AA7D-51CDEB9D321A}"/>
              </a:ext>
            </a:extLst>
          </p:cNvPr>
          <p:cNvGrpSpPr/>
          <p:nvPr/>
        </p:nvGrpSpPr>
        <p:grpSpPr>
          <a:xfrm>
            <a:off x="1313985" y="1940495"/>
            <a:ext cx="5248390" cy="2786402"/>
            <a:chOff x="3179858" y="1577241"/>
            <a:chExt cx="5248390" cy="278640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A0FF863-EE8C-9148-A354-E9AE0DD9E3C1}"/>
                </a:ext>
              </a:extLst>
            </p:cNvPr>
            <p:cNvSpPr/>
            <p:nvPr/>
          </p:nvSpPr>
          <p:spPr>
            <a:xfrm>
              <a:off x="3231715" y="2054268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0785B-D6A9-7146-B8D4-543ABFE650F7}"/>
                </a:ext>
              </a:extLst>
            </p:cNvPr>
            <p:cNvSpPr/>
            <p:nvPr/>
          </p:nvSpPr>
          <p:spPr>
            <a:xfrm>
              <a:off x="3179858" y="3247572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6C7CDA-5670-774C-8DBD-B5B299B3DEA3}"/>
                </a:ext>
              </a:extLst>
            </p:cNvPr>
            <p:cNvSpPr/>
            <p:nvPr/>
          </p:nvSpPr>
          <p:spPr>
            <a:xfrm>
              <a:off x="4689735" y="2592887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664878-7CEB-A848-B797-10BAC30AEAB3}"/>
                </a:ext>
              </a:extLst>
            </p:cNvPr>
            <p:cNvSpPr/>
            <p:nvPr/>
          </p:nvSpPr>
          <p:spPr>
            <a:xfrm>
              <a:off x="6345258" y="2621270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G4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A9919C-8DCF-0D46-8B80-BF32AA37E095}"/>
                </a:ext>
              </a:extLst>
            </p:cNvPr>
            <p:cNvSpPr/>
            <p:nvPr/>
          </p:nvSpPr>
          <p:spPr>
            <a:xfrm>
              <a:off x="4355202" y="3825024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G6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73EDEC-2E75-4449-9F76-18BD55DBDF49}"/>
                </a:ext>
              </a:extLst>
            </p:cNvPr>
            <p:cNvSpPr/>
            <p:nvPr/>
          </p:nvSpPr>
          <p:spPr>
            <a:xfrm>
              <a:off x="7789421" y="2621270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G5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E5D315-867E-034F-A258-4D454BA88A2D}"/>
                </a:ext>
              </a:extLst>
            </p:cNvPr>
            <p:cNvSpPr/>
            <p:nvPr/>
          </p:nvSpPr>
          <p:spPr>
            <a:xfrm>
              <a:off x="7386819" y="3698112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56E045-1302-DE40-800C-A5041ADB209D}"/>
                </a:ext>
              </a:extLst>
            </p:cNvPr>
            <p:cNvCxnSpPr>
              <a:cxnSpLocks/>
              <a:stCxn id="3" idx="6"/>
              <a:endCxn id="14" idx="1"/>
            </p:cNvCxnSpPr>
            <p:nvPr/>
          </p:nvCxnSpPr>
          <p:spPr>
            <a:xfrm>
              <a:off x="3870542" y="2323578"/>
              <a:ext cx="912747" cy="34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F7A565-F67C-734E-8AFB-F40B8F5FC336}"/>
                </a:ext>
              </a:extLst>
            </p:cNvPr>
            <p:cNvCxnSpPr>
              <a:cxnSpLocks/>
              <a:stCxn id="13" idx="6"/>
              <a:endCxn id="14" idx="3"/>
            </p:cNvCxnSpPr>
            <p:nvPr/>
          </p:nvCxnSpPr>
          <p:spPr>
            <a:xfrm flipV="1">
              <a:off x="3818685" y="3052627"/>
              <a:ext cx="964604" cy="464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FBD981-5A0C-1B44-A8B8-E1D01FBD1681}"/>
                </a:ext>
              </a:extLst>
            </p:cNvPr>
            <p:cNvCxnSpPr>
              <a:cxnSpLocks/>
              <a:stCxn id="16" idx="0"/>
              <a:endCxn id="14" idx="4"/>
            </p:cNvCxnSpPr>
            <p:nvPr/>
          </p:nvCxnSpPr>
          <p:spPr>
            <a:xfrm flipV="1">
              <a:off x="4674616" y="3131506"/>
              <a:ext cx="334533" cy="6935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36569B0-255D-174F-8300-3EBBD45B7B98}"/>
                </a:ext>
              </a:extLst>
            </p:cNvPr>
            <p:cNvCxnSpPr>
              <a:cxnSpLocks/>
              <a:stCxn id="16" idx="1"/>
              <a:endCxn id="13" idx="5"/>
            </p:cNvCxnSpPr>
            <p:nvPr/>
          </p:nvCxnSpPr>
          <p:spPr>
            <a:xfrm flipH="1" flipV="1">
              <a:off x="3725131" y="3707312"/>
              <a:ext cx="723625" cy="1965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F01D2C-BC80-4349-94FA-AAB7F188BD13}"/>
                </a:ext>
              </a:extLst>
            </p:cNvPr>
            <p:cNvSpPr/>
            <p:nvPr/>
          </p:nvSpPr>
          <p:spPr>
            <a:xfrm>
              <a:off x="5706431" y="1577241"/>
              <a:ext cx="638827" cy="538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G1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A9EE37-B816-DA49-B44E-66D1044DF6F3}"/>
                </a:ext>
              </a:extLst>
            </p:cNvPr>
            <p:cNvCxnSpPr>
              <a:cxnSpLocks/>
              <a:stCxn id="14" idx="7"/>
              <a:endCxn id="31" idx="3"/>
            </p:cNvCxnSpPr>
            <p:nvPr/>
          </p:nvCxnSpPr>
          <p:spPr>
            <a:xfrm flipV="1">
              <a:off x="5235008" y="2036981"/>
              <a:ext cx="564977" cy="6347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790C29-70BC-C543-8CF4-E6A2F1943696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5328562" y="2862197"/>
              <a:ext cx="1016696" cy="283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140CE8-C062-3B4D-B622-ED110AE9691B}"/>
                </a:ext>
              </a:extLst>
            </p:cNvPr>
            <p:cNvCxnSpPr>
              <a:cxnSpLocks/>
              <a:stCxn id="15" idx="6"/>
              <a:endCxn id="17" idx="2"/>
            </p:cNvCxnSpPr>
            <p:nvPr/>
          </p:nvCxnSpPr>
          <p:spPr>
            <a:xfrm>
              <a:off x="6984085" y="2890580"/>
              <a:ext cx="8053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5044D5-6615-8146-BD46-9B1F0439E813}"/>
                </a:ext>
              </a:extLst>
            </p:cNvPr>
            <p:cNvCxnSpPr>
              <a:cxnSpLocks/>
              <a:stCxn id="15" idx="5"/>
              <a:endCxn id="18" idx="1"/>
            </p:cNvCxnSpPr>
            <p:nvPr/>
          </p:nvCxnSpPr>
          <p:spPr>
            <a:xfrm>
              <a:off x="6890531" y="3081010"/>
              <a:ext cx="589842" cy="6959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5C46D9-7B2D-7444-A82B-B0D521A9A5C3}"/>
              </a:ext>
            </a:extLst>
          </p:cNvPr>
          <p:cNvSpPr txBox="1"/>
          <p:nvPr/>
        </p:nvSpPr>
        <p:spPr>
          <a:xfrm>
            <a:off x="7367711" y="1940495"/>
            <a:ext cx="490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mechanisms of complex biological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possible drug targets.</a:t>
            </a:r>
          </a:p>
        </p:txBody>
      </p:sp>
    </p:spTree>
    <p:extLst>
      <p:ext uri="{BB962C8B-B14F-4D97-AF65-F5344CB8AC3E}">
        <p14:creationId xmlns:p14="http://schemas.microsoft.com/office/powerpoint/2010/main" val="39907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54878-3EC1-6944-B21C-D78CD76F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66" y="1329699"/>
            <a:ext cx="9571630" cy="214762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782AC94-F4F7-FC4D-B253-19A260D1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cancer pathway in KEGG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0F881-508D-FF4B-A666-527F4D0C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27CC-DBC6-9548-8E1E-C7C89528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Co-expression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ACD47-D063-9641-B8A9-B8C25384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BAF91-BCC9-4741-86B9-7A70CE52A47A}"/>
              </a:ext>
            </a:extLst>
          </p:cNvPr>
          <p:cNvGrpSpPr/>
          <p:nvPr/>
        </p:nvGrpSpPr>
        <p:grpSpPr>
          <a:xfrm>
            <a:off x="525610" y="1329699"/>
            <a:ext cx="9746779" cy="2608320"/>
            <a:chOff x="550324" y="1823979"/>
            <a:chExt cx="9746779" cy="2608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6A2ADA-A994-DA4E-8669-3A076AA0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324" y="1823979"/>
              <a:ext cx="9571630" cy="214762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F4E00C-3789-834C-AD20-AA7E763F9B3C}"/>
                </a:ext>
              </a:extLst>
            </p:cNvPr>
            <p:cNvSpPr/>
            <p:nvPr/>
          </p:nvSpPr>
          <p:spPr>
            <a:xfrm flipH="1">
              <a:off x="7428796" y="1823979"/>
              <a:ext cx="2868307" cy="2338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76CF41-249D-1249-BC9E-9C37BB163980}"/>
                </a:ext>
              </a:extLst>
            </p:cNvPr>
            <p:cNvGrpSpPr/>
            <p:nvPr/>
          </p:nvGrpSpPr>
          <p:grpSpPr>
            <a:xfrm>
              <a:off x="1410132" y="2225391"/>
              <a:ext cx="5456610" cy="2206908"/>
              <a:chOff x="2169993" y="2225391"/>
              <a:chExt cx="5456610" cy="220690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DECBA4-375D-3E48-B55F-9D1EC0A0A32D}"/>
                  </a:ext>
                </a:extLst>
              </p:cNvPr>
              <p:cNvSpPr/>
              <p:nvPr/>
            </p:nvSpPr>
            <p:spPr>
              <a:xfrm>
                <a:off x="4831307" y="3169693"/>
                <a:ext cx="109183" cy="160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6C71EF-26EC-C140-B7F7-C6FE41800525}"/>
                  </a:ext>
                </a:extLst>
              </p:cNvPr>
              <p:cNvSpPr/>
              <p:nvPr/>
            </p:nvSpPr>
            <p:spPr>
              <a:xfrm>
                <a:off x="4733493" y="3076430"/>
                <a:ext cx="222917" cy="3116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9A8F9F-0274-054B-A3F8-EEA0D885AEF5}"/>
                  </a:ext>
                </a:extLst>
              </p:cNvPr>
              <p:cNvSpPr/>
              <p:nvPr/>
            </p:nvSpPr>
            <p:spPr>
              <a:xfrm>
                <a:off x="5734336" y="3185615"/>
                <a:ext cx="109183" cy="14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5064E70-5D29-514F-8733-628773273734}"/>
                  </a:ext>
                </a:extLst>
              </p:cNvPr>
              <p:cNvSpPr/>
              <p:nvPr/>
            </p:nvSpPr>
            <p:spPr>
              <a:xfrm>
                <a:off x="6523631" y="3076431"/>
                <a:ext cx="222917" cy="799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3FEFA0-E12A-424C-A028-018E2D028F70}"/>
                  </a:ext>
                </a:extLst>
              </p:cNvPr>
              <p:cNvSpPr/>
              <p:nvPr/>
            </p:nvSpPr>
            <p:spPr>
              <a:xfrm>
                <a:off x="7334534" y="3131590"/>
                <a:ext cx="266139" cy="5129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EFD2F2-FBA8-244A-A875-3E12CAA3FDCC}"/>
                  </a:ext>
                </a:extLst>
              </p:cNvPr>
              <p:cNvSpPr/>
              <p:nvPr/>
            </p:nvSpPr>
            <p:spPr>
              <a:xfrm flipH="1">
                <a:off x="2169993" y="2470244"/>
                <a:ext cx="1096369" cy="1634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C7E5CC-3A33-6540-83B0-A82279FA568A}"/>
                  </a:ext>
                </a:extLst>
              </p:cNvPr>
              <p:cNvSpPr/>
              <p:nvPr/>
            </p:nvSpPr>
            <p:spPr>
              <a:xfrm flipH="1">
                <a:off x="3798626" y="2225391"/>
                <a:ext cx="1837898" cy="3116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C5B88D-9312-114A-952E-05C5A4222267}"/>
                  </a:ext>
                </a:extLst>
              </p:cNvPr>
              <p:cNvSpPr/>
              <p:nvPr/>
            </p:nvSpPr>
            <p:spPr>
              <a:xfrm flipH="1">
                <a:off x="3364174" y="2380045"/>
                <a:ext cx="374171" cy="920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FEAF2D-C289-8D4A-BB76-08B3DD794C8F}"/>
                  </a:ext>
                </a:extLst>
              </p:cNvPr>
              <p:cNvSpPr/>
              <p:nvPr/>
            </p:nvSpPr>
            <p:spPr>
              <a:xfrm flipH="1">
                <a:off x="3370211" y="3512210"/>
                <a:ext cx="374171" cy="920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4ED231-CD69-8C41-8400-E1B68A218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2883" y="2893584"/>
                <a:ext cx="473527" cy="303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D531A06-8BB6-A84C-9031-71A1609D7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3257" y="3248115"/>
                <a:ext cx="35184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FEC11FF-987A-DF43-93F7-6F37EB4787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00800" y="3248115"/>
                <a:ext cx="345748" cy="1756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76AC741-1DF6-3E41-B800-9E469CA75C6D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 flipH="1">
                <a:off x="6399091" y="3476198"/>
                <a:ext cx="347457" cy="168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F3614BB-E078-8A41-9789-FB4E1DE07F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1614" y="3423750"/>
                <a:ext cx="334989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8B8BFA-DDF5-994B-9F57-C6BDB67837B5}"/>
                </a:ext>
              </a:extLst>
            </p:cNvPr>
            <p:cNvSpPr/>
            <p:nvPr/>
          </p:nvSpPr>
          <p:spPr>
            <a:xfrm>
              <a:off x="3075340" y="3257835"/>
              <a:ext cx="972871" cy="247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0C2203-008D-4E4F-96DC-073B1CEA8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832" y="3249069"/>
              <a:ext cx="1155032" cy="1710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83AE300A-85B1-7644-9A05-A62D8C52ED8E}"/>
              </a:ext>
            </a:extLst>
          </p:cNvPr>
          <p:cNvSpPr txBox="1">
            <a:spLocks/>
          </p:cNvSpPr>
          <p:nvPr/>
        </p:nvSpPr>
        <p:spPr>
          <a:xfrm>
            <a:off x="8078548" y="2058203"/>
            <a:ext cx="4850292" cy="1424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Edges:</a:t>
            </a:r>
          </a:p>
          <a:p>
            <a:pPr marL="0" indent="0">
              <a:buNone/>
            </a:pPr>
            <a:r>
              <a:rPr lang="en-US" sz="3200" b="1" dirty="0"/>
              <a:t>Undirected &amp;</a:t>
            </a:r>
          </a:p>
          <a:p>
            <a:pPr marL="0" indent="0">
              <a:buNone/>
            </a:pPr>
            <a:r>
              <a:rPr lang="en-US" sz="3200" b="1" dirty="0"/>
              <a:t>Weighted.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A74419-5944-934B-942F-B3206462D6C8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 No edge means weight=0.    * For simplicity, each node is considered as a different gene.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FDE4C-A161-F449-BC01-AD0D5E2814A7}"/>
              </a:ext>
            </a:extLst>
          </p:cNvPr>
          <p:cNvSpPr txBox="1"/>
          <p:nvPr/>
        </p:nvSpPr>
        <p:spPr>
          <a:xfrm>
            <a:off x="1228725" y="4414838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mechanisms of complex biological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possible drug targets.</a:t>
            </a:r>
          </a:p>
        </p:txBody>
      </p:sp>
    </p:spTree>
    <p:extLst>
      <p:ext uri="{BB962C8B-B14F-4D97-AF65-F5344CB8AC3E}">
        <p14:creationId xmlns:p14="http://schemas.microsoft.com/office/powerpoint/2010/main" val="27225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17863-20D6-6B40-BFBB-F204B96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Expression Quantitative Trait Locus (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eQTL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AF4E-3843-4547-96EE-46E9672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6377-7BE2-AC48-B070-931E8292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Expression quantitative trait locus (</a:t>
            </a:r>
            <a:r>
              <a:rPr lang="en-US" sz="4000" dirty="0" err="1"/>
              <a:t>eQTL</a:t>
            </a:r>
            <a:r>
              <a:rPr lang="en-US" sz="4000" dirty="0"/>
              <a:t>)</a:t>
            </a:r>
          </a:p>
        </p:txBody>
      </p:sp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E6F3B425-AF0D-1441-87C8-356E7144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34" y="2107724"/>
            <a:ext cx="5981328" cy="38036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4B3B64-D57B-A743-AD18-738684035A9A}"/>
              </a:ext>
            </a:extLst>
          </p:cNvPr>
          <p:cNvGrpSpPr/>
          <p:nvPr/>
        </p:nvGrpSpPr>
        <p:grpSpPr>
          <a:xfrm>
            <a:off x="1474714" y="3266806"/>
            <a:ext cx="3432999" cy="1125487"/>
            <a:chOff x="7920801" y="1497819"/>
            <a:chExt cx="3432999" cy="11254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F014E6-0489-F541-BC09-F2368659C606}"/>
                </a:ext>
              </a:extLst>
            </p:cNvPr>
            <p:cNvCxnSpPr>
              <a:cxnSpLocks/>
            </p:cNvCxnSpPr>
            <p:nvPr/>
          </p:nvCxnSpPr>
          <p:spPr>
            <a:xfrm>
              <a:off x="7920801" y="2097060"/>
              <a:ext cx="3432999" cy="181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E8178B-423C-9945-B5B8-D3693258F311}"/>
                </a:ext>
              </a:extLst>
            </p:cNvPr>
            <p:cNvCxnSpPr/>
            <p:nvPr/>
          </p:nvCxnSpPr>
          <p:spPr>
            <a:xfrm>
              <a:off x="8423720" y="1940047"/>
              <a:ext cx="0" cy="30135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EC44A2-FA43-8E4D-9FCD-644C6CD02081}"/>
                </a:ext>
              </a:extLst>
            </p:cNvPr>
            <p:cNvSpPr txBox="1"/>
            <p:nvPr/>
          </p:nvSpPr>
          <p:spPr>
            <a:xfrm>
              <a:off x="7973516" y="1497819"/>
              <a:ext cx="1287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" pitchFamily="2" charset="0"/>
                  <a:cs typeface="Arial" panose="020B0604020202020204" pitchFamily="34" charset="0"/>
                </a:rPr>
                <a:t>A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ourier" pitchFamily="2" charset="0"/>
                  <a:cs typeface="Arial" panose="020B0604020202020204" pitchFamily="34" charset="0"/>
                </a:rPr>
                <a:t> / </a:t>
              </a:r>
              <a:r>
                <a:rPr lang="en-US" sz="2400" b="1" dirty="0">
                  <a:solidFill>
                    <a:schemeClr val="accent2"/>
                  </a:solidFill>
                  <a:latin typeface="Courier" pitchFamily="2" charset="0"/>
                  <a:cs typeface="Arial" panose="020B0604020202020204" pitchFamily="34" charset="0"/>
                </a:rPr>
                <a:t>G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31C30E-B251-1A4D-9C7B-A9741338CA01}"/>
                </a:ext>
              </a:extLst>
            </p:cNvPr>
            <p:cNvSpPr/>
            <p:nvPr/>
          </p:nvSpPr>
          <p:spPr>
            <a:xfrm>
              <a:off x="9506069" y="1913908"/>
              <a:ext cx="1287118" cy="3274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45C6C-B231-0F48-BB0E-C073E77C876F}"/>
                </a:ext>
              </a:extLst>
            </p:cNvPr>
            <p:cNvSpPr txBox="1"/>
            <p:nvPr/>
          </p:nvSpPr>
          <p:spPr>
            <a:xfrm>
              <a:off x="7973516" y="2250889"/>
              <a:ext cx="10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Variant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2E435-BAF8-C64E-A559-D5A1E5D401BA}"/>
                </a:ext>
              </a:extLst>
            </p:cNvPr>
            <p:cNvSpPr txBox="1"/>
            <p:nvPr/>
          </p:nvSpPr>
          <p:spPr>
            <a:xfrm>
              <a:off x="9715753" y="2253974"/>
              <a:ext cx="10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Gene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5A1B18-A104-8740-9EBC-1757CF415A01}"/>
              </a:ext>
            </a:extLst>
          </p:cNvPr>
          <p:cNvGrpSpPr/>
          <p:nvPr/>
        </p:nvGrpSpPr>
        <p:grpSpPr>
          <a:xfrm>
            <a:off x="978798" y="2322387"/>
            <a:ext cx="2109964" cy="928377"/>
            <a:chOff x="978798" y="2087420"/>
            <a:chExt cx="2109964" cy="9283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2EC403-645F-E645-8500-BF8F50E6A8E2}"/>
                </a:ext>
              </a:extLst>
            </p:cNvPr>
            <p:cNvSpPr/>
            <p:nvPr/>
          </p:nvSpPr>
          <p:spPr>
            <a:xfrm>
              <a:off x="978798" y="2087420"/>
              <a:ext cx="733435" cy="461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TF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37E602B-309D-CF40-A1CF-39D762C35AE0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1345516" y="2549085"/>
              <a:ext cx="249001" cy="4623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0C2BF9-CA3D-F048-8893-CE98C23B6AA4}"/>
                </a:ext>
              </a:extLst>
            </p:cNvPr>
            <p:cNvSpPr/>
            <p:nvPr/>
          </p:nvSpPr>
          <p:spPr>
            <a:xfrm>
              <a:off x="2355327" y="2091794"/>
              <a:ext cx="733435" cy="461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TF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0A4016-A1AA-1545-B068-B1ADFA592A29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2388392" y="2553459"/>
              <a:ext cx="333653" cy="4623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Graphic 19" descr="No sign">
              <a:extLst>
                <a:ext uri="{FF2B5EF4-FFF2-40B4-BE49-F238E27FC236}">
                  <a16:creationId xmlns:a16="http://schemas.microsoft.com/office/drawing/2014/main" id="{87AEA6D9-B0C4-2443-B010-D731D109E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4597789">
              <a:off x="1305268" y="2625008"/>
              <a:ext cx="310492" cy="31049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E99EDA-F1F6-A440-BA7E-D497677C0AEB}"/>
              </a:ext>
            </a:extLst>
          </p:cNvPr>
          <p:cNvGrpSpPr/>
          <p:nvPr/>
        </p:nvGrpSpPr>
        <p:grpSpPr>
          <a:xfrm>
            <a:off x="2954873" y="3600937"/>
            <a:ext cx="241824" cy="268890"/>
            <a:chOff x="2922789" y="2818770"/>
            <a:chExt cx="241824" cy="26889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C7C09A-486F-9D43-B9FC-A14FC115DB11}"/>
                </a:ext>
              </a:extLst>
            </p:cNvPr>
            <p:cNvCxnSpPr/>
            <p:nvPr/>
          </p:nvCxnSpPr>
          <p:spPr>
            <a:xfrm flipV="1">
              <a:off x="2924569" y="2818770"/>
              <a:ext cx="0" cy="2688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9AE41E-1C96-A74B-B4E1-B6C87C7F9612}"/>
                </a:ext>
              </a:extLst>
            </p:cNvPr>
            <p:cNvCxnSpPr/>
            <p:nvPr/>
          </p:nvCxnSpPr>
          <p:spPr>
            <a:xfrm>
              <a:off x="2922789" y="2818770"/>
              <a:ext cx="24182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26BE8B7-ED27-124F-8B0F-8D670D27F24B}"/>
              </a:ext>
            </a:extLst>
          </p:cNvPr>
          <p:cNvSpPr txBox="1"/>
          <p:nvPr/>
        </p:nvSpPr>
        <p:spPr>
          <a:xfrm>
            <a:off x="925011" y="1290918"/>
            <a:ext cx="934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variant that explains variation in gene expression.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089E-22A4-AA4B-8E48-E13EFDBC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7938AD-1D7B-3D49-BA19-6F6E107D2018}"/>
              </a:ext>
            </a:extLst>
          </p:cNvPr>
          <p:cNvSpPr/>
          <p:nvPr/>
        </p:nvSpPr>
        <p:spPr>
          <a:xfrm>
            <a:off x="4846320" y="1690688"/>
            <a:ext cx="1691640" cy="488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Variant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33E20-28DB-764F-8B7F-EA828A8D29F8}"/>
              </a:ext>
            </a:extLst>
          </p:cNvPr>
          <p:cNvSpPr/>
          <p:nvPr/>
        </p:nvSpPr>
        <p:spPr>
          <a:xfrm>
            <a:off x="4846320" y="5508290"/>
            <a:ext cx="1691640" cy="488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Traits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89078AC-6AE2-B641-9138-26278D9A7EF9}"/>
              </a:ext>
            </a:extLst>
          </p:cNvPr>
          <p:cNvSpPr/>
          <p:nvPr/>
        </p:nvSpPr>
        <p:spPr>
          <a:xfrm>
            <a:off x="3825239" y="2118359"/>
            <a:ext cx="853121" cy="3407665"/>
          </a:xfrm>
          <a:custGeom>
            <a:avLst/>
            <a:gdLst>
              <a:gd name="connsiteX0" fmla="*/ 1067114 w 1158554"/>
              <a:gd name="connsiteY0" fmla="*/ 0 h 3108960"/>
              <a:gd name="connsiteX1" fmla="*/ 314 w 1158554"/>
              <a:gd name="connsiteY1" fmla="*/ 1539240 h 3108960"/>
              <a:gd name="connsiteX2" fmla="*/ 1158554 w 1158554"/>
              <a:gd name="connsiteY2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554" h="3108960">
                <a:moveTo>
                  <a:pt x="1067114" y="0"/>
                </a:moveTo>
                <a:cubicBezTo>
                  <a:pt x="526094" y="510540"/>
                  <a:pt x="-14926" y="1021080"/>
                  <a:pt x="314" y="1539240"/>
                </a:cubicBezTo>
                <a:cubicBezTo>
                  <a:pt x="15554" y="2057400"/>
                  <a:pt x="587054" y="2583180"/>
                  <a:pt x="1158554" y="3108960"/>
                </a:cubicBezTo>
              </a:path>
            </a:pathLst>
          </a:custGeom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CF837-E99A-554F-ACE8-24CD454B145D}"/>
              </a:ext>
            </a:extLst>
          </p:cNvPr>
          <p:cNvSpPr txBox="1"/>
          <p:nvPr/>
        </p:nvSpPr>
        <p:spPr>
          <a:xfrm rot="16200000">
            <a:off x="3058747" y="3506402"/>
            <a:ext cx="97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GWAS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63DAF5-697A-9649-9401-49060AF803D5}"/>
              </a:ext>
            </a:extLst>
          </p:cNvPr>
          <p:cNvGrpSpPr/>
          <p:nvPr/>
        </p:nvGrpSpPr>
        <p:grpSpPr>
          <a:xfrm>
            <a:off x="516539" y="3929935"/>
            <a:ext cx="2337968" cy="1676989"/>
            <a:chOff x="395178" y="4443359"/>
            <a:chExt cx="2337968" cy="167698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6468D08-D376-2A4B-94A7-B126B0745723}"/>
                </a:ext>
              </a:extLst>
            </p:cNvPr>
            <p:cNvCxnSpPr/>
            <p:nvPr/>
          </p:nvCxnSpPr>
          <p:spPr>
            <a:xfrm>
              <a:off x="454769" y="4812691"/>
              <a:ext cx="2209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976E1F3-6D66-4B46-9438-34DFB3CBDD63}"/>
                </a:ext>
              </a:extLst>
            </p:cNvPr>
            <p:cNvCxnSpPr>
              <a:cxnSpLocks/>
            </p:cNvCxnSpPr>
            <p:nvPr/>
          </p:nvCxnSpPr>
          <p:spPr>
            <a:xfrm>
              <a:off x="1520480" y="4443359"/>
              <a:ext cx="0" cy="16769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D56219-8413-114D-ADAD-1600D2B31177}"/>
                </a:ext>
              </a:extLst>
            </p:cNvPr>
            <p:cNvSpPr txBox="1"/>
            <p:nvPr/>
          </p:nvSpPr>
          <p:spPr>
            <a:xfrm>
              <a:off x="435173" y="4445716"/>
              <a:ext cx="103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Control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42FC1B-5733-A74B-9124-396F156BF04C}"/>
                </a:ext>
              </a:extLst>
            </p:cNvPr>
            <p:cNvSpPr txBox="1"/>
            <p:nvPr/>
          </p:nvSpPr>
          <p:spPr>
            <a:xfrm>
              <a:off x="1696826" y="4445716"/>
              <a:ext cx="1036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Case</a:t>
              </a:r>
            </a:p>
          </p:txBody>
        </p:sp>
        <p:pic>
          <p:nvPicPr>
            <p:cNvPr id="39" name="Graphic 38" descr="Woman">
              <a:extLst>
                <a:ext uri="{FF2B5EF4-FFF2-40B4-BE49-F238E27FC236}">
                  <a16:creationId xmlns:a16="http://schemas.microsoft.com/office/drawing/2014/main" id="{9C70A406-147C-844F-AF95-BC1AD711D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0736" y="4910063"/>
              <a:ext cx="369332" cy="369332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E9F8208-3EF5-DE4D-809D-E7CBB5CD66A0}"/>
                </a:ext>
              </a:extLst>
            </p:cNvPr>
            <p:cNvGrpSpPr/>
            <p:nvPr/>
          </p:nvGrpSpPr>
          <p:grpSpPr>
            <a:xfrm>
              <a:off x="395178" y="4921864"/>
              <a:ext cx="1010096" cy="1161812"/>
              <a:chOff x="290929" y="2898219"/>
              <a:chExt cx="1010096" cy="1161812"/>
            </a:xfrm>
          </p:grpSpPr>
          <p:pic>
            <p:nvPicPr>
              <p:cNvPr id="22" name="Graphic 21" descr="Man">
                <a:extLst>
                  <a:ext uri="{FF2B5EF4-FFF2-40B4-BE49-F238E27FC236}">
                    <a16:creationId xmlns:a16="http://schemas.microsoft.com/office/drawing/2014/main" id="{2A1277F8-9C6B-284F-8640-A84E2B9E8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7062" y="28982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24" name="Graphic 23" descr="Woman">
                <a:extLst>
                  <a:ext uri="{FF2B5EF4-FFF2-40B4-BE49-F238E27FC236}">
                    <a16:creationId xmlns:a16="http://schemas.microsoft.com/office/drawing/2014/main" id="{D4377CAD-A2DF-DE49-AD18-0CAA68C0A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4702" y="28982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36" name="Graphic 35" descr="Man">
                <a:extLst>
                  <a:ext uri="{FF2B5EF4-FFF2-40B4-BE49-F238E27FC236}">
                    <a16:creationId xmlns:a16="http://schemas.microsoft.com/office/drawing/2014/main" id="{96A14D6F-D2CF-D24C-A315-356AB8087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3473" y="28982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37" name="Graphic 36" descr="Woman">
                <a:extLst>
                  <a:ext uri="{FF2B5EF4-FFF2-40B4-BE49-F238E27FC236}">
                    <a16:creationId xmlns:a16="http://schemas.microsoft.com/office/drawing/2014/main" id="{A965299D-9FC9-DF43-B3AA-3C75D20AE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7062" y="32952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38" name="Graphic 37" descr="Man">
                <a:extLst>
                  <a:ext uri="{FF2B5EF4-FFF2-40B4-BE49-F238E27FC236}">
                    <a16:creationId xmlns:a16="http://schemas.microsoft.com/office/drawing/2014/main" id="{A70BF3CF-AA28-8B49-BB18-E8FA27E8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94742" y="28982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40" name="Graphic 39" descr="Woman">
                <a:extLst>
                  <a:ext uri="{FF2B5EF4-FFF2-40B4-BE49-F238E27FC236}">
                    <a16:creationId xmlns:a16="http://schemas.microsoft.com/office/drawing/2014/main" id="{BB40F357-1D19-8942-9E69-527E4C259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8569" y="32952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41" name="Graphic 40" descr="Woman">
                <a:extLst>
                  <a:ext uri="{FF2B5EF4-FFF2-40B4-BE49-F238E27FC236}">
                    <a16:creationId xmlns:a16="http://schemas.microsoft.com/office/drawing/2014/main" id="{69B2E250-F231-954F-A2C1-328D35A3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076" y="32952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42" name="Graphic 41" descr="Man">
                <a:extLst>
                  <a:ext uri="{FF2B5EF4-FFF2-40B4-BE49-F238E27FC236}">
                    <a16:creationId xmlns:a16="http://schemas.microsoft.com/office/drawing/2014/main" id="{E847248D-785D-A346-83A9-8D3D2661F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5692" y="32952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43" name="Graphic 42" descr="Man">
                <a:extLst>
                  <a:ext uri="{FF2B5EF4-FFF2-40B4-BE49-F238E27FC236}">
                    <a16:creationId xmlns:a16="http://schemas.microsoft.com/office/drawing/2014/main" id="{42BBEA5F-6EC0-6C4F-83A9-BAB5CF732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6615" y="32952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44" name="Graphic 43" descr="Man">
                <a:extLst>
                  <a:ext uri="{FF2B5EF4-FFF2-40B4-BE49-F238E27FC236}">
                    <a16:creationId xmlns:a16="http://schemas.microsoft.com/office/drawing/2014/main" id="{A9DB712F-AA0F-7A4E-BE01-898D63AE7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0929" y="36906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45" name="Graphic 44" descr="Woman">
                <a:extLst>
                  <a:ext uri="{FF2B5EF4-FFF2-40B4-BE49-F238E27FC236}">
                    <a16:creationId xmlns:a16="http://schemas.microsoft.com/office/drawing/2014/main" id="{9D09598D-4E96-2941-A439-3FA0EF7EA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8569" y="36906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46" name="Graphic 45" descr="Man">
                <a:extLst>
                  <a:ext uri="{FF2B5EF4-FFF2-40B4-BE49-F238E27FC236}">
                    <a16:creationId xmlns:a16="http://schemas.microsoft.com/office/drawing/2014/main" id="{17E1D1C8-239F-F445-A0A1-330FB5139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26208" y="36906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47" name="Graphic 46" descr="Woman">
                <a:extLst>
                  <a:ext uri="{FF2B5EF4-FFF2-40B4-BE49-F238E27FC236}">
                    <a16:creationId xmlns:a16="http://schemas.microsoft.com/office/drawing/2014/main" id="{1A5D9FF9-1516-6A46-A22D-FBEB5C41E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3848" y="36906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48" name="Graphic 47" descr="Woman">
                <a:extLst>
                  <a:ext uri="{FF2B5EF4-FFF2-40B4-BE49-F238E27FC236}">
                    <a16:creationId xmlns:a16="http://schemas.microsoft.com/office/drawing/2014/main" id="{853A8375-1243-5042-8FB5-14D4A1259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30800" y="3680937"/>
                <a:ext cx="370225" cy="369332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F61BC75-766A-664C-8E30-734AB8855F2F}"/>
                </a:ext>
              </a:extLst>
            </p:cNvPr>
            <p:cNvGrpSpPr/>
            <p:nvPr/>
          </p:nvGrpSpPr>
          <p:grpSpPr>
            <a:xfrm>
              <a:off x="1631166" y="4865838"/>
              <a:ext cx="1024890" cy="1173613"/>
              <a:chOff x="1738729" y="3038818"/>
              <a:chExt cx="1024890" cy="1173613"/>
            </a:xfrm>
          </p:grpSpPr>
          <p:pic>
            <p:nvPicPr>
              <p:cNvPr id="49" name="Graphic 48" descr="Man">
                <a:extLst>
                  <a:ext uri="{FF2B5EF4-FFF2-40B4-BE49-F238E27FC236}">
                    <a16:creationId xmlns:a16="http://schemas.microsoft.com/office/drawing/2014/main" id="{0664899F-82EF-8E47-8535-B0F8552C5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754862" y="30506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0" name="Graphic 49" descr="Woman">
                <a:extLst>
                  <a:ext uri="{FF2B5EF4-FFF2-40B4-BE49-F238E27FC236}">
                    <a16:creationId xmlns:a16="http://schemas.microsoft.com/office/drawing/2014/main" id="{83CC2874-2C2E-2446-9B26-67369784B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922502" y="30506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1" name="Graphic 50" descr="Man">
                <a:extLst>
                  <a:ext uri="{FF2B5EF4-FFF2-40B4-BE49-F238E27FC236}">
                    <a16:creationId xmlns:a16="http://schemas.microsoft.com/office/drawing/2014/main" id="{B26B72AD-B537-704D-8B57-5D98A4E97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91273" y="30506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2" name="Graphic 51" descr="Woman">
                <a:extLst>
                  <a:ext uri="{FF2B5EF4-FFF2-40B4-BE49-F238E27FC236}">
                    <a16:creationId xmlns:a16="http://schemas.microsoft.com/office/drawing/2014/main" id="{3A5A7090-9FF1-604C-9EF7-BEA93F828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54862" y="34476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3" name="Graphic 52" descr="Man">
                <a:extLst>
                  <a:ext uri="{FF2B5EF4-FFF2-40B4-BE49-F238E27FC236}">
                    <a16:creationId xmlns:a16="http://schemas.microsoft.com/office/drawing/2014/main" id="{C6E1AC36-D98F-9746-97FF-3FE06589E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42542" y="305061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4" name="Graphic 53" descr="Woman">
                <a:extLst>
                  <a:ext uri="{FF2B5EF4-FFF2-40B4-BE49-F238E27FC236}">
                    <a16:creationId xmlns:a16="http://schemas.microsoft.com/office/drawing/2014/main" id="{DDEBAABF-F4A0-EB48-91DE-190F6198C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94287" y="3038818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5" name="Graphic 54" descr="Woman">
                <a:extLst>
                  <a:ext uri="{FF2B5EF4-FFF2-40B4-BE49-F238E27FC236}">
                    <a16:creationId xmlns:a16="http://schemas.microsoft.com/office/drawing/2014/main" id="{77F3ED73-9D53-9D41-B6C9-657F71695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06369" y="34476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6" name="Graphic 55" descr="Woman">
                <a:extLst>
                  <a:ext uri="{FF2B5EF4-FFF2-40B4-BE49-F238E27FC236}">
                    <a16:creationId xmlns:a16="http://schemas.microsoft.com/office/drawing/2014/main" id="{D42C5BBA-7734-E443-8D41-498D8E108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057876" y="34476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7" name="Graphic 56" descr="Man">
                <a:extLst>
                  <a:ext uri="{FF2B5EF4-FFF2-40B4-BE49-F238E27FC236}">
                    <a16:creationId xmlns:a16="http://schemas.microsoft.com/office/drawing/2014/main" id="{01D52F12-5207-6248-9A10-A08649923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23492" y="34476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8" name="Graphic 57" descr="Man">
                <a:extLst>
                  <a:ext uri="{FF2B5EF4-FFF2-40B4-BE49-F238E27FC236}">
                    <a16:creationId xmlns:a16="http://schemas.microsoft.com/office/drawing/2014/main" id="{13B9ADE3-40BF-E548-9430-CEB5A4722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74415" y="3447659"/>
                <a:ext cx="369332" cy="369332"/>
              </a:xfrm>
              <a:prstGeom prst="rect">
                <a:avLst/>
              </a:prstGeom>
            </p:spPr>
          </p:pic>
          <p:pic>
            <p:nvPicPr>
              <p:cNvPr id="59" name="Graphic 58" descr="Man">
                <a:extLst>
                  <a:ext uri="{FF2B5EF4-FFF2-40B4-BE49-F238E27FC236}">
                    <a16:creationId xmlns:a16="http://schemas.microsoft.com/office/drawing/2014/main" id="{F8D680E4-C1B8-C548-8BA2-B883494C4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738729" y="38430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60" name="Graphic 59" descr="Woman">
                <a:extLst>
                  <a:ext uri="{FF2B5EF4-FFF2-40B4-BE49-F238E27FC236}">
                    <a16:creationId xmlns:a16="http://schemas.microsoft.com/office/drawing/2014/main" id="{11DC7296-6633-D346-83B4-5E4F72901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906369" y="38430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61" name="Graphic 60" descr="Man">
                <a:extLst>
                  <a:ext uri="{FF2B5EF4-FFF2-40B4-BE49-F238E27FC236}">
                    <a16:creationId xmlns:a16="http://schemas.microsoft.com/office/drawing/2014/main" id="{150E768B-F665-D049-9C9D-EE10B2800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74008" y="38430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62" name="Graphic 61" descr="Woman">
                <a:extLst>
                  <a:ext uri="{FF2B5EF4-FFF2-40B4-BE49-F238E27FC236}">
                    <a16:creationId xmlns:a16="http://schemas.microsoft.com/office/drawing/2014/main" id="{E3CD0F87-0C9C-7644-AD76-D04F2B4CF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41648" y="3843099"/>
                <a:ext cx="370225" cy="369332"/>
              </a:xfrm>
              <a:prstGeom prst="rect">
                <a:avLst/>
              </a:prstGeom>
            </p:spPr>
          </p:pic>
          <p:pic>
            <p:nvPicPr>
              <p:cNvPr id="63" name="Graphic 62" descr="Woman">
                <a:extLst>
                  <a:ext uri="{FF2B5EF4-FFF2-40B4-BE49-F238E27FC236}">
                    <a16:creationId xmlns:a16="http://schemas.microsoft.com/office/drawing/2014/main" id="{5263CCD5-42DA-FA45-8240-BDB7749F6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378600" y="3833337"/>
                <a:ext cx="370225" cy="369332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0DCF27-D23B-C846-84F6-00190348B08A}"/>
              </a:ext>
            </a:extLst>
          </p:cNvPr>
          <p:cNvGrpSpPr/>
          <p:nvPr/>
        </p:nvGrpSpPr>
        <p:grpSpPr>
          <a:xfrm>
            <a:off x="607184" y="1932160"/>
            <a:ext cx="2461574" cy="1351756"/>
            <a:chOff x="492884" y="1228774"/>
            <a:chExt cx="2461574" cy="13517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1ED340-8145-174A-84CE-3D257996D00D}"/>
                </a:ext>
              </a:extLst>
            </p:cNvPr>
            <p:cNvGrpSpPr/>
            <p:nvPr/>
          </p:nvGrpSpPr>
          <p:grpSpPr>
            <a:xfrm>
              <a:off x="502187" y="1228774"/>
              <a:ext cx="2452271" cy="1022115"/>
              <a:chOff x="485858" y="1636997"/>
              <a:chExt cx="2452271" cy="1022115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F2362C3-2D9E-E846-BF87-BFE38821EF76}"/>
                  </a:ext>
                </a:extLst>
              </p:cNvPr>
              <p:cNvCxnSpPr/>
              <p:nvPr/>
            </p:nvCxnSpPr>
            <p:spPr>
              <a:xfrm>
                <a:off x="485858" y="2514771"/>
                <a:ext cx="2452271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775EBC9-3F4D-DA47-9E1F-B4CFAB873F48}"/>
                  </a:ext>
                </a:extLst>
              </p:cNvPr>
              <p:cNvCxnSpPr/>
              <p:nvPr/>
            </p:nvCxnSpPr>
            <p:spPr>
              <a:xfrm>
                <a:off x="988777" y="2357758"/>
                <a:ext cx="0" cy="30135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05090C8-B5CF-364B-BE92-5AE37A9C2C91}"/>
                  </a:ext>
                </a:extLst>
              </p:cNvPr>
              <p:cNvSpPr txBox="1"/>
              <p:nvPr/>
            </p:nvSpPr>
            <p:spPr>
              <a:xfrm>
                <a:off x="538573" y="1915530"/>
                <a:ext cx="1287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ourier" pitchFamily="2" charset="0"/>
                    <a:cs typeface="Arial" panose="020B0604020202020204" pitchFamily="34" charset="0"/>
                  </a:rPr>
                  <a:t>A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urier" pitchFamily="2" charset="0"/>
                    <a:cs typeface="Arial" panose="020B0604020202020204" pitchFamily="34" charset="0"/>
                  </a:rPr>
                  <a:t> / </a:t>
                </a:r>
                <a:r>
                  <a:rPr lang="en-US" sz="2400" b="1" dirty="0">
                    <a:solidFill>
                      <a:schemeClr val="accent2"/>
                    </a:solidFill>
                    <a:latin typeface="Courier" pitchFamily="2" charset="0"/>
                    <a:cs typeface="Arial" panose="020B0604020202020204" pitchFamily="34" charset="0"/>
                  </a:rPr>
                  <a:t>G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Courier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9" name="Graphic 68" descr="Woman">
                <a:extLst>
                  <a:ext uri="{FF2B5EF4-FFF2-40B4-BE49-F238E27FC236}">
                    <a16:creationId xmlns:a16="http://schemas.microsoft.com/office/drawing/2014/main" id="{2DCBABF9-47A7-5544-925B-3837D5A3E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9859" y="1636997"/>
                <a:ext cx="332026" cy="332026"/>
              </a:xfrm>
              <a:prstGeom prst="rect">
                <a:avLst/>
              </a:prstGeom>
            </p:spPr>
          </p:pic>
          <p:pic>
            <p:nvPicPr>
              <p:cNvPr id="70" name="Graphic 69" descr="Woman">
                <a:extLst>
                  <a:ext uri="{FF2B5EF4-FFF2-40B4-BE49-F238E27FC236}">
                    <a16:creationId xmlns:a16="http://schemas.microsoft.com/office/drawing/2014/main" id="{794F8AB2-1F96-5E41-9459-3CA4C4FDD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47704" y="1636997"/>
                <a:ext cx="332026" cy="332026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6C7717-AE7C-1545-AFEE-4425214ADFFA}"/>
                </a:ext>
              </a:extLst>
            </p:cNvPr>
            <p:cNvSpPr txBox="1"/>
            <p:nvPr/>
          </p:nvSpPr>
          <p:spPr>
            <a:xfrm>
              <a:off x="492884" y="2272753"/>
              <a:ext cx="1036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Variant</a:t>
              </a:r>
            </a:p>
          </p:txBody>
        </p:sp>
      </p:grpSp>
      <p:sp>
        <p:nvSpPr>
          <p:cNvPr id="81" name="Title 80">
            <a:extLst>
              <a:ext uri="{FF2B5EF4-FFF2-40B4-BE49-F238E27FC236}">
                <a16:creationId xmlns:a16="http://schemas.microsoft.com/office/drawing/2014/main" id="{B748A7D3-CCD5-0F46-A341-566C1D06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eQTL</a:t>
            </a:r>
            <a:r>
              <a:rPr lang="en-US" sz="4000" dirty="0"/>
              <a:t> offers a potential mechanism of GWAS hits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08CD8BE-F7AC-6B44-8EAC-04938047B7D8}"/>
              </a:ext>
            </a:extLst>
          </p:cNvPr>
          <p:cNvGrpSpPr/>
          <p:nvPr/>
        </p:nvGrpSpPr>
        <p:grpSpPr>
          <a:xfrm>
            <a:off x="7591252" y="1497819"/>
            <a:ext cx="3762548" cy="3467728"/>
            <a:chOff x="7591252" y="1497819"/>
            <a:chExt cx="3762548" cy="3467728"/>
          </a:xfrm>
        </p:grpSpPr>
        <p:pic>
          <p:nvPicPr>
            <p:cNvPr id="83" name="Content Placeholder 17">
              <a:extLst>
                <a:ext uri="{FF2B5EF4-FFF2-40B4-BE49-F238E27FC236}">
                  <a16:creationId xmlns:a16="http://schemas.microsoft.com/office/drawing/2014/main" id="{21749C2F-243F-DB47-8562-75481B514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1252" y="2762417"/>
              <a:ext cx="3464497" cy="220313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FFE9FEE-F1E7-EC47-A34A-0FF05A33387D}"/>
                </a:ext>
              </a:extLst>
            </p:cNvPr>
            <p:cNvGrpSpPr/>
            <p:nvPr/>
          </p:nvGrpSpPr>
          <p:grpSpPr>
            <a:xfrm>
              <a:off x="7898872" y="1497819"/>
              <a:ext cx="3454928" cy="1063932"/>
              <a:chOff x="7898872" y="1497819"/>
              <a:chExt cx="3454928" cy="10639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641229E-D02B-CF4B-B10B-D5685A547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0801" y="2097060"/>
                <a:ext cx="3432999" cy="181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6AB7481-DA74-274D-A10F-EDF7EED0DA99}"/>
                  </a:ext>
                </a:extLst>
              </p:cNvPr>
              <p:cNvCxnSpPr/>
              <p:nvPr/>
            </p:nvCxnSpPr>
            <p:spPr>
              <a:xfrm>
                <a:off x="8423720" y="1940047"/>
                <a:ext cx="0" cy="30135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4C36D8B-B470-F34E-A125-D65DD4231FCD}"/>
                  </a:ext>
                </a:extLst>
              </p:cNvPr>
              <p:cNvSpPr txBox="1"/>
              <p:nvPr/>
            </p:nvSpPr>
            <p:spPr>
              <a:xfrm>
                <a:off x="7973516" y="1497819"/>
                <a:ext cx="1287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ourier" pitchFamily="2" charset="0"/>
                    <a:cs typeface="Arial" panose="020B0604020202020204" pitchFamily="34" charset="0"/>
                  </a:rPr>
                  <a:t>A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urier" pitchFamily="2" charset="0"/>
                    <a:cs typeface="Arial" panose="020B0604020202020204" pitchFamily="34" charset="0"/>
                  </a:rPr>
                  <a:t> / </a:t>
                </a:r>
                <a:r>
                  <a:rPr lang="en-US" sz="2400" b="1" dirty="0">
                    <a:solidFill>
                      <a:schemeClr val="accent2"/>
                    </a:solidFill>
                    <a:latin typeface="Courier" pitchFamily="2" charset="0"/>
                    <a:cs typeface="Arial" panose="020B0604020202020204" pitchFamily="34" charset="0"/>
                  </a:rPr>
                  <a:t>G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Courier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EBD3F20-BFDA-634C-BDEC-B29EA3597113}"/>
                  </a:ext>
                </a:extLst>
              </p:cNvPr>
              <p:cNvSpPr/>
              <p:nvPr/>
            </p:nvSpPr>
            <p:spPr>
              <a:xfrm>
                <a:off x="9506069" y="1913908"/>
                <a:ext cx="1287118" cy="3274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08C9FCE-637F-0746-89A4-5D5DFF8FCFC0}"/>
                  </a:ext>
                </a:extLst>
              </p:cNvPr>
              <p:cNvSpPr txBox="1"/>
              <p:nvPr/>
            </p:nvSpPr>
            <p:spPr>
              <a:xfrm>
                <a:off x="7898872" y="2250889"/>
                <a:ext cx="1036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Variant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CAA554D-72E8-6F4C-9004-E0CF2A5E77E6}"/>
                  </a:ext>
                </a:extLst>
              </p:cNvPr>
              <p:cNvSpPr txBox="1"/>
              <p:nvPr/>
            </p:nvSpPr>
            <p:spPr>
              <a:xfrm>
                <a:off x="9506069" y="2253974"/>
                <a:ext cx="12460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Gene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9875FA1-9875-D348-B508-7B62EE7955A6}"/>
                </a:ext>
              </a:extLst>
            </p:cNvPr>
            <p:cNvGrpSpPr/>
            <p:nvPr/>
          </p:nvGrpSpPr>
          <p:grpSpPr>
            <a:xfrm>
              <a:off x="9402443" y="1827175"/>
              <a:ext cx="241824" cy="268890"/>
              <a:chOff x="2922789" y="2818770"/>
              <a:chExt cx="241824" cy="26889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A655266-FA57-9D45-A703-3EF20F39AD6B}"/>
                  </a:ext>
                </a:extLst>
              </p:cNvPr>
              <p:cNvCxnSpPr/>
              <p:nvPr/>
            </p:nvCxnSpPr>
            <p:spPr>
              <a:xfrm flipV="1">
                <a:off x="2924569" y="2818770"/>
                <a:ext cx="0" cy="2688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C7EAD147-EA87-C242-8EA5-9844DA917ED4}"/>
                  </a:ext>
                </a:extLst>
              </p:cNvPr>
              <p:cNvCxnSpPr/>
              <p:nvPr/>
            </p:nvCxnSpPr>
            <p:spPr>
              <a:xfrm>
                <a:off x="2922789" y="2818770"/>
                <a:ext cx="241824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C565B64-58A8-DC4C-B480-937AB3F11DA8}"/>
              </a:ext>
            </a:extLst>
          </p:cNvPr>
          <p:cNvGrpSpPr/>
          <p:nvPr/>
        </p:nvGrpSpPr>
        <p:grpSpPr>
          <a:xfrm>
            <a:off x="4846320" y="2179329"/>
            <a:ext cx="2010358" cy="3328961"/>
            <a:chOff x="4846320" y="2179329"/>
            <a:chExt cx="2010358" cy="33289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03E235-1863-594E-A68B-A10A08E38F7C}"/>
                </a:ext>
              </a:extLst>
            </p:cNvPr>
            <p:cNvSpPr/>
            <p:nvPr/>
          </p:nvSpPr>
          <p:spPr>
            <a:xfrm>
              <a:off x="4846320" y="3497843"/>
              <a:ext cx="1691640" cy="4886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Gene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62EE76-6008-494F-9399-DB2280D1E5EE}"/>
                </a:ext>
              </a:extLst>
            </p:cNvPr>
            <p:cNvSpPr txBox="1"/>
            <p:nvPr/>
          </p:nvSpPr>
          <p:spPr>
            <a:xfrm>
              <a:off x="6028823" y="2468701"/>
              <a:ext cx="827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eQTL</a:t>
              </a:r>
              <a:endParaRPr lang="en-US" sz="2400" b="1" dirty="0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258E114-22BB-7647-9D1F-2C91C2010786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5692140" y="2179329"/>
              <a:ext cx="0" cy="1318514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B1D122F-EF18-FB4B-BEB1-6C42CE4BA86E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>
              <a:off x="5692140" y="3986484"/>
              <a:ext cx="0" cy="1521806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11A14C79-01E7-9C4E-921F-109CD6C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3F61-C2F3-554A-8D61-7A0C0394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3338-FBD8-1841-AAA6-802F1F68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Genetic variant</a:t>
            </a:r>
          </a:p>
          <a:p>
            <a:pPr lvl="1"/>
            <a:r>
              <a:rPr lang="en-US" dirty="0"/>
              <a:t>Gene expression</a:t>
            </a:r>
          </a:p>
          <a:p>
            <a:pPr lvl="1"/>
            <a:r>
              <a:rPr lang="en-US" dirty="0"/>
              <a:t>Co-expression network</a:t>
            </a:r>
          </a:p>
          <a:p>
            <a:pPr lvl="1"/>
            <a:r>
              <a:rPr lang="en-US" dirty="0"/>
              <a:t>Expression quantitative trait locus (</a:t>
            </a:r>
            <a:r>
              <a:rPr lang="en-US" dirty="0" err="1"/>
              <a:t>eQTL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Alignment errors produce false positives in trans-</a:t>
            </a:r>
            <a:r>
              <a:rPr lang="en-US" dirty="0" err="1"/>
              <a:t>eQTL</a:t>
            </a:r>
            <a:r>
              <a:rPr lang="en-US" dirty="0"/>
              <a:t> and co-expression studies.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DE57-C7BA-9140-B1FC-5E94C4F9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AF9F-AFB1-7C4A-B17B-4C059441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Cis- and Trans-</a:t>
            </a:r>
            <a:r>
              <a:rPr lang="en-US" dirty="0" err="1"/>
              <a:t>eQTL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904BC2-1C48-F749-9362-CF1521BFF120}"/>
              </a:ext>
            </a:extLst>
          </p:cNvPr>
          <p:cNvSpPr txBox="1"/>
          <p:nvPr/>
        </p:nvSpPr>
        <p:spPr>
          <a:xfrm>
            <a:off x="96781" y="4425277"/>
            <a:ext cx="55846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Cis-</a:t>
            </a:r>
            <a:r>
              <a:rPr lang="en-US" sz="2400" b="1" dirty="0" err="1"/>
              <a:t>eQTL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variant is nearby the gene.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 number of statistical tests needed.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19C43E-7A5A-9E43-B917-2886C7FE97C6}"/>
              </a:ext>
            </a:extLst>
          </p:cNvPr>
          <p:cNvSpPr txBox="1"/>
          <p:nvPr/>
        </p:nvSpPr>
        <p:spPr>
          <a:xfrm>
            <a:off x="5991822" y="4424751"/>
            <a:ext cx="55858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Trans-</a:t>
            </a:r>
            <a:r>
              <a:rPr lang="en-US" sz="2400" b="1" dirty="0" err="1"/>
              <a:t>eQTL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variant is away from the gene.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number of statistical tests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 effect size.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BE4309-4D12-914D-B71F-DABE30DFE258}"/>
              </a:ext>
            </a:extLst>
          </p:cNvPr>
          <p:cNvCxnSpPr>
            <a:cxnSpLocks/>
          </p:cNvCxnSpPr>
          <p:nvPr/>
        </p:nvCxnSpPr>
        <p:spPr>
          <a:xfrm>
            <a:off x="5803371" y="1890687"/>
            <a:ext cx="0" cy="452662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614384-136F-D141-AEB3-6DBAC863ED6D}"/>
              </a:ext>
            </a:extLst>
          </p:cNvPr>
          <p:cNvGrpSpPr/>
          <p:nvPr/>
        </p:nvGrpSpPr>
        <p:grpSpPr>
          <a:xfrm>
            <a:off x="6330199" y="1875903"/>
            <a:ext cx="4334372" cy="2041483"/>
            <a:chOff x="6330199" y="2119743"/>
            <a:chExt cx="4334372" cy="204148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654DCA-6708-424C-9A18-4D3F0760C713}"/>
                </a:ext>
              </a:extLst>
            </p:cNvPr>
            <p:cNvCxnSpPr>
              <a:cxnSpLocks/>
            </p:cNvCxnSpPr>
            <p:nvPr/>
          </p:nvCxnSpPr>
          <p:spPr>
            <a:xfrm>
              <a:off x="7231572" y="3634980"/>
              <a:ext cx="3432999" cy="181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0BA89C-35CE-B344-97F7-27C2F2DBC63F}"/>
                </a:ext>
              </a:extLst>
            </p:cNvPr>
            <p:cNvSpPr/>
            <p:nvPr/>
          </p:nvSpPr>
          <p:spPr>
            <a:xfrm>
              <a:off x="8816840" y="3451828"/>
              <a:ext cx="1287118" cy="3274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18F95A-D3CC-EA47-99F5-9206F0427E63}"/>
                </a:ext>
              </a:extLst>
            </p:cNvPr>
            <p:cNvSpPr txBox="1"/>
            <p:nvPr/>
          </p:nvSpPr>
          <p:spPr>
            <a:xfrm>
              <a:off x="9026524" y="3791894"/>
              <a:ext cx="10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Gene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CD6A17-6E2B-9048-9A75-8E484AAA3F10}"/>
                </a:ext>
              </a:extLst>
            </p:cNvPr>
            <p:cNvCxnSpPr>
              <a:cxnSpLocks/>
            </p:cNvCxnSpPr>
            <p:nvPr/>
          </p:nvCxnSpPr>
          <p:spPr>
            <a:xfrm>
              <a:off x="7231572" y="2335246"/>
              <a:ext cx="3432999" cy="181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452AAF-039B-0F4A-8CE8-D60CCBC4EE80}"/>
                </a:ext>
              </a:extLst>
            </p:cNvPr>
            <p:cNvCxnSpPr/>
            <p:nvPr/>
          </p:nvCxnSpPr>
          <p:spPr>
            <a:xfrm>
              <a:off x="7734491" y="2178233"/>
              <a:ext cx="0" cy="30135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DC51AF-E1E1-0242-B494-D67E0FCF4698}"/>
                </a:ext>
              </a:extLst>
            </p:cNvPr>
            <p:cNvSpPr txBox="1"/>
            <p:nvPr/>
          </p:nvSpPr>
          <p:spPr>
            <a:xfrm>
              <a:off x="7284287" y="2489075"/>
              <a:ext cx="103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Variant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B1CC28-5FA4-7849-9B8C-52B0F5BA893B}"/>
                </a:ext>
              </a:extLst>
            </p:cNvPr>
            <p:cNvGrpSpPr/>
            <p:nvPr/>
          </p:nvGrpSpPr>
          <p:grpSpPr>
            <a:xfrm>
              <a:off x="8695928" y="3366090"/>
              <a:ext cx="241824" cy="268890"/>
              <a:chOff x="2922789" y="2818770"/>
              <a:chExt cx="241824" cy="26889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4A5DA3F-3A3C-C94D-9F26-49A2870DE84D}"/>
                  </a:ext>
                </a:extLst>
              </p:cNvPr>
              <p:cNvCxnSpPr/>
              <p:nvPr/>
            </p:nvCxnSpPr>
            <p:spPr>
              <a:xfrm flipV="1">
                <a:off x="2924569" y="2818770"/>
                <a:ext cx="0" cy="2688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4834057-074D-BF4A-B9ED-9FB3795C6E37}"/>
                  </a:ext>
                </a:extLst>
              </p:cNvPr>
              <p:cNvCxnSpPr/>
              <p:nvPr/>
            </p:nvCxnSpPr>
            <p:spPr>
              <a:xfrm>
                <a:off x="2922789" y="2818770"/>
                <a:ext cx="241824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3C566D-C9D3-F349-865F-657279ECE3CB}"/>
                </a:ext>
              </a:extLst>
            </p:cNvPr>
            <p:cNvSpPr txBox="1"/>
            <p:nvPr/>
          </p:nvSpPr>
          <p:spPr>
            <a:xfrm>
              <a:off x="6330199" y="2119743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chr1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765E4B-7FC9-604C-B3DC-3FEAAF3354B7}"/>
                </a:ext>
              </a:extLst>
            </p:cNvPr>
            <p:cNvSpPr txBox="1"/>
            <p:nvPr/>
          </p:nvSpPr>
          <p:spPr>
            <a:xfrm>
              <a:off x="6330199" y="342256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chr2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E5DB655-2A61-2C41-A03D-3B91A344FA77}"/>
                </a:ext>
              </a:extLst>
            </p:cNvPr>
            <p:cNvCxnSpPr/>
            <p:nvPr/>
          </p:nvCxnSpPr>
          <p:spPr>
            <a:xfrm>
              <a:off x="7970520" y="2908205"/>
              <a:ext cx="533400" cy="455301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320A07-0E28-9F42-8C42-AE5A315AFDA8}"/>
              </a:ext>
            </a:extLst>
          </p:cNvPr>
          <p:cNvGrpSpPr/>
          <p:nvPr/>
        </p:nvGrpSpPr>
        <p:grpSpPr>
          <a:xfrm>
            <a:off x="540327" y="2193874"/>
            <a:ext cx="4367386" cy="1700047"/>
            <a:chOff x="540327" y="2742514"/>
            <a:chExt cx="4367386" cy="17000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C14E4B-8448-7847-BD20-D6CE75CE6AFD}"/>
                </a:ext>
              </a:extLst>
            </p:cNvPr>
            <p:cNvGrpSpPr/>
            <p:nvPr/>
          </p:nvGrpSpPr>
          <p:grpSpPr>
            <a:xfrm>
              <a:off x="1474714" y="2990163"/>
              <a:ext cx="3432999" cy="709398"/>
              <a:chOff x="7920801" y="1913908"/>
              <a:chExt cx="3432999" cy="70939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447778F-23AC-0140-801B-D04BD812A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0801" y="2097060"/>
                <a:ext cx="3432999" cy="181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184BCC2-1860-A241-85DA-A31B0B210523}"/>
                  </a:ext>
                </a:extLst>
              </p:cNvPr>
              <p:cNvCxnSpPr/>
              <p:nvPr/>
            </p:nvCxnSpPr>
            <p:spPr>
              <a:xfrm>
                <a:off x="8423720" y="1940047"/>
                <a:ext cx="0" cy="301354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B85417-7B9A-1A4D-9519-964BA7AE63C2}"/>
                  </a:ext>
                </a:extLst>
              </p:cNvPr>
              <p:cNvSpPr/>
              <p:nvPr/>
            </p:nvSpPr>
            <p:spPr>
              <a:xfrm>
                <a:off x="9506069" y="1913908"/>
                <a:ext cx="1287118" cy="3274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8960E6-A098-7C4E-91F9-949F1BB1FA7E}"/>
                  </a:ext>
                </a:extLst>
              </p:cNvPr>
              <p:cNvSpPr txBox="1"/>
              <p:nvPr/>
            </p:nvSpPr>
            <p:spPr>
              <a:xfrm>
                <a:off x="7973516" y="2250889"/>
                <a:ext cx="10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Variant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FF1F58-791E-534C-9A79-73AE3B469693}"/>
                  </a:ext>
                </a:extLst>
              </p:cNvPr>
              <p:cNvSpPr txBox="1"/>
              <p:nvPr/>
            </p:nvSpPr>
            <p:spPr>
              <a:xfrm>
                <a:off x="9715753" y="2253974"/>
                <a:ext cx="1036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D34F915-A654-5D4A-94C1-E7D6D22D2DF8}"/>
                </a:ext>
              </a:extLst>
            </p:cNvPr>
            <p:cNvGrpSpPr/>
            <p:nvPr/>
          </p:nvGrpSpPr>
          <p:grpSpPr>
            <a:xfrm>
              <a:off x="2954873" y="2908205"/>
              <a:ext cx="241824" cy="268890"/>
              <a:chOff x="2922789" y="2818770"/>
              <a:chExt cx="241824" cy="26889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75B2C05-A2BE-D848-890C-2EECECB9E059}"/>
                  </a:ext>
                </a:extLst>
              </p:cNvPr>
              <p:cNvCxnSpPr/>
              <p:nvPr/>
            </p:nvCxnSpPr>
            <p:spPr>
              <a:xfrm flipV="1">
                <a:off x="2924569" y="2818770"/>
                <a:ext cx="0" cy="2688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262E916-EB02-2E4E-B274-4942D39F0778}"/>
                  </a:ext>
                </a:extLst>
              </p:cNvPr>
              <p:cNvCxnSpPr/>
              <p:nvPr/>
            </p:nvCxnSpPr>
            <p:spPr>
              <a:xfrm>
                <a:off x="2922789" y="2818770"/>
                <a:ext cx="241824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36A4ACB-F58D-1D42-B381-F67B3F02861E}"/>
                </a:ext>
              </a:extLst>
            </p:cNvPr>
            <p:cNvCxnSpPr/>
            <p:nvPr/>
          </p:nvCxnSpPr>
          <p:spPr>
            <a:xfrm>
              <a:off x="1977633" y="4003959"/>
              <a:ext cx="1082349" cy="0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8DE337-DD82-3743-B43A-4743DB01762C}"/>
                </a:ext>
              </a:extLst>
            </p:cNvPr>
            <p:cNvSpPr txBox="1"/>
            <p:nvPr/>
          </p:nvSpPr>
          <p:spPr>
            <a:xfrm>
              <a:off x="2046908" y="4073229"/>
              <a:ext cx="1082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 ≤ 1Mb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561FCB-85A3-3749-8D8F-DC620BE00A58}"/>
                </a:ext>
              </a:extLst>
            </p:cNvPr>
            <p:cNvSpPr txBox="1"/>
            <p:nvPr/>
          </p:nvSpPr>
          <p:spPr>
            <a:xfrm>
              <a:off x="540327" y="299417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chr1</a:t>
              </a: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1414770-C62A-2E48-A60F-7EAD711327AA}"/>
                </a:ext>
              </a:extLst>
            </p:cNvPr>
            <p:cNvSpPr/>
            <p:nvPr/>
          </p:nvSpPr>
          <p:spPr>
            <a:xfrm>
              <a:off x="2148840" y="2742514"/>
              <a:ext cx="777240" cy="153086"/>
            </a:xfrm>
            <a:custGeom>
              <a:avLst/>
              <a:gdLst>
                <a:gd name="connsiteX0" fmla="*/ 0 w 777240"/>
                <a:gd name="connsiteY0" fmla="*/ 153086 h 153086"/>
                <a:gd name="connsiteX1" fmla="*/ 381000 w 777240"/>
                <a:gd name="connsiteY1" fmla="*/ 686 h 153086"/>
                <a:gd name="connsiteX2" fmla="*/ 777240 w 777240"/>
                <a:gd name="connsiteY2" fmla="*/ 107366 h 1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40" h="153086">
                  <a:moveTo>
                    <a:pt x="0" y="153086"/>
                  </a:moveTo>
                  <a:cubicBezTo>
                    <a:pt x="125730" y="80696"/>
                    <a:pt x="251460" y="8306"/>
                    <a:pt x="381000" y="686"/>
                  </a:cubicBezTo>
                  <a:cubicBezTo>
                    <a:pt x="510540" y="-6934"/>
                    <a:pt x="643890" y="50216"/>
                    <a:pt x="777240" y="107366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9A032E-22F3-B943-B366-5B912B4A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4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17863-20D6-6B40-BFBB-F204B96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AF4E-3843-4547-96EE-46E9672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63D8-3C5D-4748-8A34-2C520989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Genetic variant data: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D6AAD17-53FA-F843-96A0-E8EFE6BA61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195740"/>
              </p:ext>
            </p:extLst>
          </p:nvPr>
        </p:nvGraphicFramePr>
        <p:xfrm>
          <a:off x="1816100" y="1482725"/>
          <a:ext cx="84073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233">
                  <a:extLst>
                    <a:ext uri="{9D8B030D-6E8A-4147-A177-3AD203B41FA5}">
                      <a16:colId xmlns:a16="http://schemas.microsoft.com/office/drawing/2014/main" val="2462410142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400989715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3004805577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3532768517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970342808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180877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Variant-A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Variant-B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Variant-C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8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3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Individual-2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(GG)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4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Individual-3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3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89218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14099-AEF6-BE45-BA2D-FD1B1107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8995FE-A14B-9D4E-9B37-1BD51EFF8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65844"/>
              </p:ext>
            </p:extLst>
          </p:nvPr>
        </p:nvGraphicFramePr>
        <p:xfrm>
          <a:off x="1816100" y="4502150"/>
          <a:ext cx="70061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233">
                  <a:extLst>
                    <a:ext uri="{9D8B030D-6E8A-4147-A177-3AD203B41FA5}">
                      <a16:colId xmlns:a16="http://schemas.microsoft.com/office/drawing/2014/main" val="2462410142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400989715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3004805577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3532768517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970342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8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3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Individual-2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4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Individual-3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3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8921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5653EAE-BA20-3C4D-BD57-7BEC22082CA2}"/>
              </a:ext>
            </a:extLst>
          </p:cNvPr>
          <p:cNvSpPr txBox="1">
            <a:spLocks/>
          </p:cNvSpPr>
          <p:nvPr/>
        </p:nvSpPr>
        <p:spPr>
          <a:xfrm>
            <a:off x="838200" y="3527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Gene expression data:</a:t>
            </a:r>
          </a:p>
        </p:txBody>
      </p:sp>
    </p:spTree>
    <p:extLst>
      <p:ext uri="{BB962C8B-B14F-4D97-AF65-F5344CB8AC3E}">
        <p14:creationId xmlns:p14="http://schemas.microsoft.com/office/powerpoint/2010/main" val="378956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B9595-3337-C84F-9F66-65715F4A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76B73F-A414-B94A-8961-53A32AC150BE}"/>
              </a:ext>
            </a:extLst>
          </p:cNvPr>
          <p:cNvGrpSpPr/>
          <p:nvPr/>
        </p:nvGrpSpPr>
        <p:grpSpPr>
          <a:xfrm>
            <a:off x="1007533" y="590599"/>
            <a:ext cx="7357534" cy="1235026"/>
            <a:chOff x="838200" y="590599"/>
            <a:chExt cx="4157133" cy="6286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C8A7F-F203-654D-AA54-019DA41B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607532"/>
              <a:ext cx="3767982" cy="48911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296655-F736-C34E-A9B0-71FAC9BE9E87}"/>
                </a:ext>
              </a:extLst>
            </p:cNvPr>
            <p:cNvSpPr/>
            <p:nvPr/>
          </p:nvSpPr>
          <p:spPr>
            <a:xfrm>
              <a:off x="3098800" y="590599"/>
              <a:ext cx="1896533" cy="628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87E6CBC-450A-4340-AAC5-18AC362A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44" y="931258"/>
            <a:ext cx="6146524" cy="50571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8C4CF-816A-0843-A92A-D40BD695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138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Genotype-Tissue Expression Consortium </a:t>
            </a:r>
          </a:p>
          <a:p>
            <a:r>
              <a:rPr lang="en-US" dirty="0"/>
              <a:t>Largest database for DNA- and RNA-sequencing from humans.</a:t>
            </a:r>
          </a:p>
          <a:p>
            <a:r>
              <a:rPr lang="en-US" dirty="0"/>
              <a:t>838 individuals with genotypes.</a:t>
            </a:r>
          </a:p>
          <a:p>
            <a:r>
              <a:rPr lang="en-US" dirty="0"/>
              <a:t>15,253 RNA-seq samples from 54 tissues.</a:t>
            </a:r>
          </a:p>
        </p:txBody>
      </p:sp>
    </p:spTree>
    <p:extLst>
      <p:ext uri="{BB962C8B-B14F-4D97-AF65-F5344CB8AC3E}">
        <p14:creationId xmlns:p14="http://schemas.microsoft.com/office/powerpoint/2010/main" val="276049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17863-20D6-6B40-BFBB-F204B96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False positives due to alignment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AF4E-3843-4547-96EE-46E9672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F17D-DF46-CF45-991C-C2F4B579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errors produce false positives in trans-</a:t>
            </a:r>
            <a:r>
              <a:rPr lang="en-US" dirty="0" err="1"/>
              <a:t>eQTL</a:t>
            </a:r>
            <a:r>
              <a:rPr lang="en-US" dirty="0"/>
              <a:t> and co-expression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3A443-E0AB-FE48-89ED-0D479705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28" y="1920811"/>
            <a:ext cx="6229112" cy="4572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D7484-F65A-D84E-8DBB-3FB354F3864F}"/>
              </a:ext>
            </a:extLst>
          </p:cNvPr>
          <p:cNvSpPr txBox="1"/>
          <p:nvPr/>
        </p:nvSpPr>
        <p:spPr>
          <a:xfrm>
            <a:off x="8242853" y="5035826"/>
            <a:ext cx="35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“Cross-</a:t>
            </a:r>
            <a:r>
              <a:rPr lang="en-US" sz="3200" i="1" dirty="0" err="1"/>
              <a:t>mappability</a:t>
            </a:r>
            <a:r>
              <a:rPr lang="en-US" sz="3200" i="1" dirty="0"/>
              <a:t>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24982-9458-CF4B-88AF-7D6B2770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F0884-FD68-0B47-8125-56CCB3762FF8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Ref: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Saha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et al. (2018) F1000 Research. </a:t>
            </a:r>
          </a:p>
        </p:txBody>
      </p:sp>
    </p:spTree>
    <p:extLst>
      <p:ext uri="{BB962C8B-B14F-4D97-AF65-F5344CB8AC3E}">
        <p14:creationId xmlns:p14="http://schemas.microsoft.com/office/powerpoint/2010/main" val="17869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846743-EA8F-F642-A5FE-5550E0FD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464" y="1844385"/>
            <a:ext cx="7038619" cy="227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BF1F8-DC0C-EC42-8EC6-6428D20F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1" y="136521"/>
            <a:ext cx="3868538" cy="2778125"/>
          </a:xfrm>
        </p:spPr>
        <p:txBody>
          <a:bodyPr>
            <a:normAutofit fontScale="90000"/>
          </a:bodyPr>
          <a:lstStyle/>
          <a:p>
            <a:r>
              <a:rPr lang="en-US" dirty="0"/>
              <a:t>Cross-</a:t>
            </a:r>
            <a:r>
              <a:rPr lang="en-US" dirty="0" err="1"/>
              <a:t>mappability</a:t>
            </a:r>
            <a:r>
              <a:rPr lang="en-US" dirty="0"/>
              <a:t> quantifies the potential for alignment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D517A-55C4-8D4F-85EE-A7DF48F53558}"/>
              </a:ext>
            </a:extLst>
          </p:cNvPr>
          <p:cNvSpPr txBox="1"/>
          <p:nvPr/>
        </p:nvSpPr>
        <p:spPr>
          <a:xfrm>
            <a:off x="542926" y="3714748"/>
            <a:ext cx="3500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Gene A’s k-</a:t>
            </a:r>
            <a:r>
              <a:rPr lang="en-US" dirty="0" err="1"/>
              <a:t>mers</a:t>
            </a:r>
            <a:r>
              <a:rPr lang="en-US" dirty="0"/>
              <a:t> whose alignment, allowing mismatches, start within </a:t>
            </a:r>
            <a:r>
              <a:rPr lang="en-US" dirty="0" err="1"/>
              <a:t>exonic</a:t>
            </a:r>
            <a:r>
              <a:rPr lang="en-US" dirty="0"/>
              <a:t> or untranslated regions of Gene B.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0A239-4458-9C4D-9278-DF9C6075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D1B1-8A21-804E-AB1A-6D538B430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860" y="232460"/>
            <a:ext cx="6831349" cy="1684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F58EC-C7CE-B64F-B81A-36664EAB9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65" y="4168632"/>
            <a:ext cx="7024340" cy="1514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84AD3-E9F0-0844-9DA5-E1CFFC460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530" y="5679942"/>
            <a:ext cx="6483428" cy="774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754BD-FB10-FE48-89B6-DE3BF4F84BE0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Ref: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Saha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et al. (2018) F1000 Research. </a:t>
            </a:r>
          </a:p>
        </p:txBody>
      </p:sp>
    </p:spTree>
    <p:extLst>
      <p:ext uri="{BB962C8B-B14F-4D97-AF65-F5344CB8AC3E}">
        <p14:creationId xmlns:p14="http://schemas.microsoft.com/office/powerpoint/2010/main" val="28998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FEF15-2689-6B4E-9461-3E44F17D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2" y="136526"/>
            <a:ext cx="5689015" cy="920750"/>
          </a:xfrm>
        </p:spPr>
        <p:txBody>
          <a:bodyPr>
            <a:normAutofit/>
          </a:bodyPr>
          <a:lstStyle/>
          <a:p>
            <a:r>
              <a:rPr lang="en-US" sz="3600" dirty="0"/>
              <a:t>False trans-</a:t>
            </a:r>
            <a:r>
              <a:rPr lang="en-US" sz="3600" dirty="0" err="1"/>
              <a:t>eQTL</a:t>
            </a:r>
            <a:r>
              <a:rPr lang="en-US" sz="3600" dirty="0"/>
              <a:t>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BB6A7-DED5-9440-B484-3935D7B9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7ED66-C844-7A4A-8DB5-48A35F3CD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3" y="1201023"/>
            <a:ext cx="5689016" cy="2505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906FA8-C020-7047-B148-B8AB9C1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94" y="4338326"/>
            <a:ext cx="3687762" cy="1797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2A8C3-CD87-BB4F-A24A-B6BD9911C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954" y="258762"/>
            <a:ext cx="4176219" cy="387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2F96AA-0A7F-8546-8A17-D42210F36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011" y="646559"/>
            <a:ext cx="5291137" cy="322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5854CF-88CF-704E-9BC7-B193218F9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119" y="3874966"/>
            <a:ext cx="4780920" cy="27242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8455D-5EFE-3949-B243-A11AC13C4B1A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Ref: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Saha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et al. (2018) F1000 Research, https://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blast.ncbi.nlm.nih.gov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62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FEF15-2689-6B4E-9461-3E44F17D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Abundance of cross-mappable trans-</a:t>
            </a:r>
            <a:r>
              <a:rPr lang="en-US" sz="4000" dirty="0" err="1"/>
              <a:t>eQTLs</a:t>
            </a:r>
            <a:r>
              <a:rPr lang="en-US" sz="4000" dirty="0"/>
              <a:t> in top hits suggests false positives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868263-7E52-6E4E-91D1-A60CAA462A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8802" y="1690688"/>
            <a:ext cx="5094998" cy="46173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AC884-A41B-5B4F-8962-F34E142C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08" y="2027582"/>
            <a:ext cx="4213524" cy="30926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5200C4-559B-A840-9BED-803147CB909C}"/>
              </a:ext>
            </a:extLst>
          </p:cNvPr>
          <p:cNvSpPr txBox="1"/>
          <p:nvPr/>
        </p:nvSpPr>
        <p:spPr>
          <a:xfrm>
            <a:off x="838200" y="4322156"/>
            <a:ext cx="48014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trans-</a:t>
            </a:r>
            <a:r>
              <a:rPr lang="en-US" sz="2400" dirty="0" err="1"/>
              <a:t>eQTL</a:t>
            </a:r>
            <a:r>
              <a:rPr lang="en-US" sz="2400" dirty="0"/>
              <a:t> is </a:t>
            </a:r>
            <a:r>
              <a:rPr lang="en-US" sz="2400" b="1" i="1" u="sng" dirty="0"/>
              <a:t>cross-mappable</a:t>
            </a:r>
            <a:r>
              <a:rPr lang="en-US" sz="2400" dirty="0"/>
              <a:t> if </a:t>
            </a:r>
            <a:br>
              <a:rPr lang="en-US" sz="2400" dirty="0"/>
            </a:br>
            <a:r>
              <a:rPr lang="en-US" sz="2400" dirty="0"/>
              <a:t>there is a gene near the variant </a:t>
            </a:r>
            <a:br>
              <a:rPr lang="en-US" sz="2400" dirty="0"/>
            </a:br>
            <a:r>
              <a:rPr lang="en-US" sz="2400" dirty="0"/>
              <a:t>that cross-maps to the target gene (i.e. </a:t>
            </a:r>
            <a:r>
              <a:rPr lang="en-US" sz="2400" dirty="0" err="1"/>
              <a:t>Crossmap</a:t>
            </a:r>
            <a:r>
              <a:rPr lang="en-US" sz="2400" dirty="0"/>
              <a:t>: A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→</a:t>
            </a:r>
            <a:r>
              <a:rPr lang="en-US" sz="2400" dirty="0"/>
              <a:t>B &gt; 0 ).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112AB1C-B5F9-4C40-947E-91A0B23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B7DB9-D48D-0E4F-ACC5-028E5BBA9388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Ref: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Saha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et al. (2018) F1000 Research. </a:t>
            </a:r>
          </a:p>
        </p:txBody>
      </p:sp>
      <p:sp>
        <p:nvSpPr>
          <p:cNvPr id="5" name="16-Point Star 4">
            <a:extLst>
              <a:ext uri="{FF2B5EF4-FFF2-40B4-BE49-F238E27FC236}">
                <a16:creationId xmlns:a16="http://schemas.microsoft.com/office/drawing/2014/main" id="{8311F829-9107-CE46-993B-FAF6FDBFAE38}"/>
              </a:ext>
            </a:extLst>
          </p:cNvPr>
          <p:cNvSpPr/>
          <p:nvPr/>
        </p:nvSpPr>
        <p:spPr>
          <a:xfrm>
            <a:off x="10251661" y="1394200"/>
            <a:ext cx="1352811" cy="1266763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11589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108B18-FAFA-B04C-A779-F373C916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Pseudogenes are abundant in cross-mappable </a:t>
            </a:r>
            <a:r>
              <a:rPr lang="en-US" sz="3600" dirty="0" err="1"/>
              <a:t>eQTLs</a:t>
            </a:r>
            <a:endParaRPr lang="en-US" sz="36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0F5DFB-4EB0-4949-BC20-88B86876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71B3-30A1-A541-B639-B80BD494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688" y="1690688"/>
            <a:ext cx="4669536" cy="4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1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17863-20D6-6B40-BFBB-F204B96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Genetic 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AF4E-3843-4547-96EE-46E9672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5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C21204-0F71-CA4D-9921-C9F69254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3" y="2314204"/>
            <a:ext cx="3318217" cy="35063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C66724-DC4D-524A-912F-E6568919A4FE}"/>
              </a:ext>
            </a:extLst>
          </p:cNvPr>
          <p:cNvSpPr txBox="1"/>
          <p:nvPr/>
        </p:nvSpPr>
        <p:spPr>
          <a:xfrm>
            <a:off x="312517" y="5883441"/>
            <a:ext cx="412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Replication of </a:t>
            </a:r>
            <a:r>
              <a:rPr lang="en-US" dirty="0" err="1"/>
              <a:t>GTEx</a:t>
            </a:r>
            <a:r>
              <a:rPr lang="en-US" dirty="0"/>
              <a:t> whole blood </a:t>
            </a:r>
            <a:r>
              <a:rPr lang="en-US" dirty="0" err="1"/>
              <a:t>eQTLs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DGN whole blood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57EE5C-8659-1042-B8AB-4EC4366AF1AE}"/>
              </a:ext>
            </a:extLst>
          </p:cNvPr>
          <p:cNvGrpSpPr/>
          <p:nvPr/>
        </p:nvGrpSpPr>
        <p:grpSpPr>
          <a:xfrm>
            <a:off x="4440961" y="1018340"/>
            <a:ext cx="7437285" cy="5541130"/>
            <a:chOff x="4440961" y="1104068"/>
            <a:chExt cx="7437285" cy="5541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32F16C-679F-7743-9DED-F4868AE55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0961" y="1104068"/>
              <a:ext cx="7437285" cy="480218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102ECA-DED5-3B4B-96B0-647D5AA637A1}"/>
                </a:ext>
              </a:extLst>
            </p:cNvPr>
            <p:cNvSpPr txBox="1"/>
            <p:nvPr/>
          </p:nvSpPr>
          <p:spPr>
            <a:xfrm>
              <a:off x="6402731" y="5998867"/>
              <a:ext cx="488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Replication of one </a:t>
              </a:r>
              <a:r>
                <a:rPr lang="en-US" dirty="0" err="1"/>
                <a:t>GTEx</a:t>
              </a:r>
              <a:r>
                <a:rPr lang="en-US" dirty="0"/>
                <a:t> tissue </a:t>
              </a:r>
              <a:r>
                <a:rPr lang="en-US" dirty="0" err="1"/>
                <a:t>eQTLs</a:t>
              </a:r>
              <a:r>
                <a:rPr lang="en-US" dirty="0"/>
                <a:t> (rows) </a:t>
              </a:r>
              <a:br>
                <a:rPr lang="en-US" dirty="0"/>
              </a:br>
              <a:r>
                <a:rPr lang="en-US" dirty="0"/>
                <a:t>in another </a:t>
              </a:r>
              <a:r>
                <a:rPr lang="en-US" dirty="0" err="1"/>
                <a:t>GTEx</a:t>
              </a:r>
              <a:r>
                <a:rPr lang="en-US" dirty="0"/>
                <a:t> tissue (columns)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5FBE61-EC70-3744-A261-E8872F13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studies may be misleading for cross-mappable </a:t>
            </a:r>
            <a:r>
              <a:rPr lang="en-US" dirty="0" err="1"/>
              <a:t>eQTLs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3C3F3-D3CA-0747-9B8E-F8616017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98905-8923-9E4B-A360-00FA2D851273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Ref: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Saha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et al. (2018) F1000 Research. </a:t>
            </a:r>
          </a:p>
        </p:txBody>
      </p:sp>
    </p:spTree>
    <p:extLst>
      <p:ext uri="{BB962C8B-B14F-4D97-AF65-F5344CB8AC3E}">
        <p14:creationId xmlns:p14="http://schemas.microsoft.com/office/powerpoint/2010/main" val="17067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98BA6-106A-CB4A-A15C-A917DEDC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9"/>
            <a:ext cx="10515600" cy="1325563"/>
          </a:xfrm>
        </p:spPr>
        <p:txBody>
          <a:bodyPr/>
          <a:lstStyle/>
          <a:p>
            <a:r>
              <a:rPr lang="en-US" dirty="0"/>
              <a:t>False positives in co-expression studies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5AB08-D440-E64E-825F-3DAA311B121F}"/>
              </a:ext>
            </a:extLst>
          </p:cNvPr>
          <p:cNvSpPr/>
          <p:nvPr/>
        </p:nvSpPr>
        <p:spPr>
          <a:xfrm>
            <a:off x="6388963" y="1234120"/>
            <a:ext cx="370364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97AEC-8DEA-0D4B-A039-CBA6654EC460}"/>
              </a:ext>
            </a:extLst>
          </p:cNvPr>
          <p:cNvSpPr/>
          <p:nvPr/>
        </p:nvSpPr>
        <p:spPr>
          <a:xfrm>
            <a:off x="410685" y="1234120"/>
            <a:ext cx="370364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E7D419F-5D0E-EE43-ACAF-19FA96F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881CB-EB2B-7342-8E1A-781C9B07A7E1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Ref: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Saha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et al. (2018) F1000 Research.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0BCC13-EA63-F046-B066-35DB40855D15}"/>
              </a:ext>
            </a:extLst>
          </p:cNvPr>
          <p:cNvGrpSpPr/>
          <p:nvPr/>
        </p:nvGrpSpPr>
        <p:grpSpPr>
          <a:xfrm>
            <a:off x="6013198" y="1090820"/>
            <a:ext cx="5301438" cy="5366915"/>
            <a:chOff x="3567953" y="1123590"/>
            <a:chExt cx="5301438" cy="53669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CF96E8-234D-324F-A36E-C830BE1AE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440" y="1123590"/>
              <a:ext cx="5152951" cy="536691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9808A4-0A86-C746-BB48-BAD877ECD478}"/>
                </a:ext>
              </a:extLst>
            </p:cNvPr>
            <p:cNvSpPr/>
            <p:nvPr/>
          </p:nvSpPr>
          <p:spPr>
            <a:xfrm>
              <a:off x="3567953" y="1123590"/>
              <a:ext cx="627529" cy="485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DEF06938-9E1D-AE4C-BE2B-4C351CF0F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7699" y="1139029"/>
            <a:ext cx="5104610" cy="510461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59FBB5-4DC1-D143-B434-86A821DBD9A6}"/>
              </a:ext>
            </a:extLst>
          </p:cNvPr>
          <p:cNvSpPr txBox="1"/>
          <p:nvPr/>
        </p:nvSpPr>
        <p:spPr>
          <a:xfrm>
            <a:off x="837504" y="6243638"/>
            <a:ext cx="451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Co-expression in 10,000 random gene pairs</a:t>
            </a:r>
          </a:p>
        </p:txBody>
      </p:sp>
    </p:spTree>
    <p:extLst>
      <p:ext uri="{BB962C8B-B14F-4D97-AF65-F5344CB8AC3E}">
        <p14:creationId xmlns:p14="http://schemas.microsoft.com/office/powerpoint/2010/main" val="6633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98BA6-106A-CB4A-A15C-A917DEDC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5028"/>
            <a:ext cx="1059800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High co-expression between genes with high cross-</a:t>
            </a:r>
            <a:r>
              <a:rPr lang="en-US" sz="3200" dirty="0" err="1"/>
              <a:t>mappability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5AB08-D440-E64E-825F-3DAA311B121F}"/>
              </a:ext>
            </a:extLst>
          </p:cNvPr>
          <p:cNvSpPr/>
          <p:nvPr/>
        </p:nvSpPr>
        <p:spPr>
          <a:xfrm>
            <a:off x="6388963" y="1234120"/>
            <a:ext cx="370364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497AEC-8DEA-0D4B-A039-CBA6654EC460}"/>
              </a:ext>
            </a:extLst>
          </p:cNvPr>
          <p:cNvSpPr/>
          <p:nvPr/>
        </p:nvSpPr>
        <p:spPr>
          <a:xfrm>
            <a:off x="410685" y="1234120"/>
            <a:ext cx="370364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D9099D-18C6-3F40-B6E9-14AD4F01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63" y="997821"/>
            <a:ext cx="4644043" cy="5723654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5756A19-9182-E448-8309-7DBA52D0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4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634E1-08B6-9046-B1E1-2630AB42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839" y="1825625"/>
            <a:ext cx="5443361" cy="4351338"/>
          </a:xfrm>
        </p:spPr>
        <p:txBody>
          <a:bodyPr/>
          <a:lstStyle/>
          <a:p>
            <a:r>
              <a:rPr lang="en-US" dirty="0"/>
              <a:t>Remove all pseudogenes.</a:t>
            </a:r>
          </a:p>
          <a:p>
            <a:r>
              <a:rPr lang="en-US" dirty="0"/>
              <a:t>Do not test cross-mappable variant-gene pairs</a:t>
            </a:r>
          </a:p>
          <a:p>
            <a:pPr lvl="1"/>
            <a:r>
              <a:rPr lang="en-US" dirty="0"/>
              <a:t>Improved power by filtering potential false pairs.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59867A-4879-A545-820D-1B48926D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BA1C3A-4416-F94E-ACE0-E3A6AA9F533C}"/>
              </a:ext>
            </a:extLst>
          </p:cNvPr>
          <p:cNvGrpSpPr/>
          <p:nvPr/>
        </p:nvGrpSpPr>
        <p:grpSpPr>
          <a:xfrm>
            <a:off x="717232" y="407426"/>
            <a:ext cx="8306452" cy="854075"/>
            <a:chOff x="7723674" y="365125"/>
            <a:chExt cx="6894851" cy="8540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27686A-7DC8-1445-86EF-5049DAFC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3674" y="555915"/>
              <a:ext cx="3767982" cy="48911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4B7D47-D3EA-0146-A3CC-CF8D5A9EAA47}"/>
                </a:ext>
              </a:extLst>
            </p:cNvPr>
            <p:cNvSpPr/>
            <p:nvPr/>
          </p:nvSpPr>
          <p:spPr>
            <a:xfrm>
              <a:off x="9990667" y="365125"/>
              <a:ext cx="4627858" cy="854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</a:rPr>
                <a:t>Trans-</a:t>
              </a:r>
              <a:r>
                <a:rPr lang="en-US" sz="4000" dirty="0" err="1">
                  <a:solidFill>
                    <a:schemeClr val="tx1"/>
                  </a:solidFill>
                </a:rPr>
                <a:t>eQTL</a:t>
              </a:r>
              <a:r>
                <a:rPr lang="en-US" sz="4000" dirty="0">
                  <a:solidFill>
                    <a:schemeClr val="tx1"/>
                  </a:solidFill>
                </a:rPr>
                <a:t> pipeline</a:t>
              </a:r>
              <a:r>
                <a:rPr lang="en-US" sz="4000" baseline="30000" dirty="0">
                  <a:solidFill>
                    <a:schemeClr val="tx1"/>
                  </a:solidFill>
                </a:rPr>
                <a:t>1,2</a:t>
              </a:r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229062-9DF1-7C43-9390-CADA3527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7" y="1351854"/>
            <a:ext cx="6197029" cy="5098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69ECE2-A656-A14E-BAC4-91060B51C20E}"/>
              </a:ext>
            </a:extLst>
          </p:cNvPr>
          <p:cNvSpPr txBox="1"/>
          <p:nvPr/>
        </p:nvSpPr>
        <p:spPr>
          <a:xfrm>
            <a:off x="6390052" y="5019940"/>
            <a:ext cx="5665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The </a:t>
            </a:r>
            <a:r>
              <a:rPr lang="en-US" dirty="0" err="1"/>
              <a:t>GTEx</a:t>
            </a:r>
            <a:r>
              <a:rPr lang="en-US" dirty="0"/>
              <a:t> consortium (2017). Genetic effects on gene expression across human tissues. </a:t>
            </a:r>
            <a:r>
              <a:rPr lang="en-US" i="1" dirty="0"/>
              <a:t>Nature.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2. The </a:t>
            </a:r>
            <a:r>
              <a:rPr lang="en-US" dirty="0" err="1"/>
              <a:t>GTEx</a:t>
            </a:r>
            <a:r>
              <a:rPr lang="en-US" dirty="0"/>
              <a:t> consortium (2020). The </a:t>
            </a:r>
            <a:r>
              <a:rPr lang="en-US" dirty="0" err="1"/>
              <a:t>GTEx</a:t>
            </a:r>
            <a:r>
              <a:rPr lang="en-US" dirty="0"/>
              <a:t> Consortium atlas of genetic regulatory effects across human tissues. </a:t>
            </a:r>
            <a:r>
              <a:rPr lang="en-US" i="1" dirty="0"/>
              <a:t>Science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148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A112-112A-5946-A536-77D4C900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E61A-32A5-3742-A270-E1B89561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16" y="1825625"/>
            <a:ext cx="697498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Alignment errors may produce false positives in </a:t>
            </a:r>
            <a:r>
              <a:rPr lang="en-US" sz="2400" dirty="0" err="1"/>
              <a:t>eQTL</a:t>
            </a:r>
            <a:r>
              <a:rPr lang="en-US" sz="2400" dirty="0"/>
              <a:t> and co-expression studies.</a:t>
            </a:r>
          </a:p>
          <a:p>
            <a:r>
              <a:rPr lang="en-US" sz="2400" dirty="0"/>
              <a:t>Replication studies may be misleading for cross-mappable genes.</a:t>
            </a:r>
          </a:p>
          <a:p>
            <a:r>
              <a:rPr lang="en-US" sz="2400" dirty="0"/>
              <a:t>We proposed “cross-</a:t>
            </a:r>
            <a:r>
              <a:rPr lang="en-US" sz="2400" dirty="0" err="1"/>
              <a:t>mappability</a:t>
            </a:r>
            <a:r>
              <a:rPr lang="en-US" sz="2400" dirty="0"/>
              <a:t>” metric to quantify the potential mapping error between gene pairs.</a:t>
            </a:r>
          </a:p>
          <a:p>
            <a:r>
              <a:rPr lang="en-US" sz="2400" dirty="0"/>
              <a:t>We recommend taking necessary steps to avoid false positives.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CDF6-6A1F-4444-B558-BB48DE36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C085C-3487-DA48-97D6-84E7AA2F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1" y="1879571"/>
            <a:ext cx="3379786" cy="23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5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9B7F-0318-4A49-8DED-EC6CF70D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88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4302-05E9-7046-A558-BFC25B86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07322"/>
            <a:ext cx="3117980" cy="3668078"/>
          </a:xfrm>
        </p:spPr>
        <p:txBody>
          <a:bodyPr>
            <a:normAutofit/>
          </a:bodyPr>
          <a:lstStyle/>
          <a:p>
            <a:r>
              <a:rPr lang="en-US" sz="2000" b="1" dirty="0"/>
              <a:t>Alexis Battle</a:t>
            </a:r>
          </a:p>
          <a:p>
            <a:r>
              <a:rPr lang="en-US" sz="2000" dirty="0" err="1"/>
              <a:t>Princy</a:t>
            </a:r>
            <a:r>
              <a:rPr lang="en-US" sz="2000" dirty="0"/>
              <a:t> </a:t>
            </a:r>
            <a:r>
              <a:rPr lang="en-US" sz="2000" dirty="0" err="1"/>
              <a:t>Parsana</a:t>
            </a:r>
            <a:endParaRPr lang="en-US" sz="2000" dirty="0"/>
          </a:p>
          <a:p>
            <a:r>
              <a:rPr lang="en-US" sz="2000" dirty="0"/>
              <a:t>Yuan He</a:t>
            </a:r>
          </a:p>
          <a:p>
            <a:r>
              <a:rPr lang="en-US" sz="2000" dirty="0"/>
              <a:t>Battle lab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3AEB2-97E5-F54C-A3C6-5F01227E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70045"/>
            <a:ext cx="2446176" cy="643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19EC41-B383-4846-ADEE-F888648CD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23" y="3478752"/>
            <a:ext cx="1161143" cy="11611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9D813E-8E70-714F-B3E5-7BB024BC2A5F}"/>
              </a:ext>
            </a:extLst>
          </p:cNvPr>
          <p:cNvSpPr txBox="1">
            <a:spLocks/>
          </p:cNvSpPr>
          <p:nvPr/>
        </p:nvSpPr>
        <p:spPr>
          <a:xfrm>
            <a:off x="4257944" y="4730361"/>
            <a:ext cx="2948474" cy="106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Barbara </a:t>
            </a:r>
            <a:r>
              <a:rPr lang="en-US" sz="2000" dirty="0" err="1"/>
              <a:t>Engelherdt</a:t>
            </a:r>
            <a:endParaRPr lang="en-US" sz="2000" dirty="0"/>
          </a:p>
          <a:p>
            <a:r>
              <a:rPr lang="en-US" sz="2000" dirty="0"/>
              <a:t>Brian Jo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56435E-3CBA-9641-8DEC-D853FCFD3CEE}"/>
              </a:ext>
            </a:extLst>
          </p:cNvPr>
          <p:cNvSpPr txBox="1">
            <a:spLocks/>
          </p:cNvSpPr>
          <p:nvPr/>
        </p:nvSpPr>
        <p:spPr>
          <a:xfrm>
            <a:off x="8052838" y="2354197"/>
            <a:ext cx="2948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AED125-8AD8-D347-A483-119613F3D82D}"/>
              </a:ext>
            </a:extLst>
          </p:cNvPr>
          <p:cNvSpPr txBox="1">
            <a:spLocks/>
          </p:cNvSpPr>
          <p:nvPr/>
        </p:nvSpPr>
        <p:spPr>
          <a:xfrm>
            <a:off x="4342151" y="2715031"/>
            <a:ext cx="2948474" cy="45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Sara </a:t>
            </a:r>
            <a:r>
              <a:rPr lang="en-US" sz="2000" dirty="0" err="1"/>
              <a:t>Mostafavi</a:t>
            </a:r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E43119-D13D-C043-875B-7CCB51D556E8}"/>
              </a:ext>
            </a:extLst>
          </p:cNvPr>
          <p:cNvGrpSpPr/>
          <p:nvPr/>
        </p:nvGrpSpPr>
        <p:grpSpPr>
          <a:xfrm>
            <a:off x="6818097" y="593637"/>
            <a:ext cx="5062552" cy="452536"/>
            <a:chOff x="8093613" y="3429000"/>
            <a:chExt cx="5062552" cy="452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B956BD-6BFD-E841-ABCE-2832104C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3613" y="3429000"/>
              <a:ext cx="3486196" cy="4525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934CD6-8CA1-B04D-92D6-C41EF244A053}"/>
                </a:ext>
              </a:extLst>
            </p:cNvPr>
            <p:cNvSpPr/>
            <p:nvPr/>
          </p:nvSpPr>
          <p:spPr>
            <a:xfrm>
              <a:off x="10207691" y="3429000"/>
              <a:ext cx="2948474" cy="452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chemeClr val="tx1"/>
                  </a:solidFill>
                  <a:latin typeface="+mj-lt"/>
                </a:rPr>
                <a:t>Consortium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693EB7-EB35-4741-B626-4B0CDF8C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0A76F-FB7D-9D43-9B5E-C41BCA008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571" y="1682823"/>
            <a:ext cx="889000" cy="889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2006B1-3792-474A-B53A-0B75A73F4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976" y="1739790"/>
            <a:ext cx="2247480" cy="56340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76F639-C88B-7D4D-9045-4D7E42832948}"/>
              </a:ext>
            </a:extLst>
          </p:cNvPr>
          <p:cNvSpPr txBox="1">
            <a:spLocks/>
          </p:cNvSpPr>
          <p:nvPr/>
        </p:nvSpPr>
        <p:spPr>
          <a:xfrm>
            <a:off x="8020959" y="2659817"/>
            <a:ext cx="2948474" cy="205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﻿François </a:t>
            </a:r>
            <a:r>
              <a:rPr lang="en-US" sz="2000" dirty="0" err="1"/>
              <a:t>Aguet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F84510-00F8-4B4C-B54E-FB13B27C3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533" y="3555480"/>
            <a:ext cx="1927849" cy="108441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60D050-E3D9-4341-B71D-B0E501606F61}"/>
              </a:ext>
            </a:extLst>
          </p:cNvPr>
          <p:cNvSpPr txBox="1">
            <a:spLocks/>
          </p:cNvSpPr>
          <p:nvPr/>
        </p:nvSpPr>
        <p:spPr>
          <a:xfrm>
            <a:off x="8052838" y="4743061"/>
            <a:ext cx="2948474" cy="452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﻿</a:t>
            </a:r>
            <a:r>
              <a:rPr lang="en-US" sz="2000" dirty="0" err="1"/>
              <a:t>Xiaowei</a:t>
            </a:r>
            <a:r>
              <a:rPr lang="en-US" sz="2000" dirty="0"/>
              <a:t> Zhu</a:t>
            </a:r>
          </a:p>
        </p:txBody>
      </p:sp>
    </p:spTree>
    <p:extLst>
      <p:ext uri="{BB962C8B-B14F-4D97-AF65-F5344CB8AC3E}">
        <p14:creationId xmlns:p14="http://schemas.microsoft.com/office/powerpoint/2010/main" val="313965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4AEA5-70B2-E54C-B860-DAC21803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</a:t>
            </a:r>
            <a:r>
              <a:rPr lang="en-US" dirty="0" err="1"/>
              <a:t>mappability</a:t>
            </a:r>
            <a:r>
              <a:rPr lang="en-US" dirty="0"/>
              <a:t>: 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72155-BAE3-964D-956D-556219117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A1D5-4BD7-4C4F-ACCA-6425195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8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DE64-60F1-5144-AC73-ECD9BCE4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cross-</a:t>
            </a:r>
            <a:r>
              <a:rPr lang="en-US" dirty="0" err="1"/>
              <a:t>mappability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BA2C7-0A44-8A45-9DF2-0467EA3F6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696" y="1825625"/>
            <a:ext cx="5274608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0500-4859-F641-88F8-D5669BF7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2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8BBD1D-31B2-1B46-9930-C9988796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875" y="186079"/>
            <a:ext cx="8482250" cy="628760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0F5DFB-4EB0-4949-BC20-88B86876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640" y="6356350"/>
            <a:ext cx="1341120" cy="365125"/>
          </a:xfrm>
        </p:spPr>
        <p:txBody>
          <a:bodyPr/>
          <a:lstStyle/>
          <a:p>
            <a:pPr algn="l"/>
            <a:fld id="{77ED3F29-F30F-8440-A060-11FB54D03784}" type="slidenum">
              <a:rPr lang="en-US" smtClean="0"/>
              <a:pPr algn="l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1E0F7F-03BF-E94B-83A8-24DC7531B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568" y="514272"/>
            <a:ext cx="5198017" cy="59248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0CC8-D7D2-184D-B736-4C1B5EE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F840FDF-8F48-374C-BB1C-CD896F60C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798317"/>
              </p:ext>
            </p:extLst>
          </p:nvPr>
        </p:nvGraphicFramePr>
        <p:xfrm>
          <a:off x="838200" y="1989877"/>
          <a:ext cx="4305300" cy="338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Woman">
            <a:extLst>
              <a:ext uri="{FF2B5EF4-FFF2-40B4-BE49-F238E27FC236}">
                <a16:creationId xmlns:a16="http://schemas.microsoft.com/office/drawing/2014/main" id="{D20EFB0E-2ED5-A54F-BA2F-72DD93D9E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5854" y="514272"/>
            <a:ext cx="1700292" cy="170029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5B0D67-EFCE-3843-99EE-671A8BED6E31}"/>
              </a:ext>
            </a:extLst>
          </p:cNvPr>
          <p:cNvCxnSpPr>
            <a:cxnSpLocks/>
          </p:cNvCxnSpPr>
          <p:nvPr/>
        </p:nvCxnSpPr>
        <p:spPr>
          <a:xfrm flipV="1">
            <a:off x="6457950" y="1128713"/>
            <a:ext cx="1154910" cy="2428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DDA839-AEC2-F04F-B2E6-3EAE94D11943}"/>
              </a:ext>
            </a:extLst>
          </p:cNvPr>
          <p:cNvCxnSpPr>
            <a:cxnSpLocks/>
          </p:cNvCxnSpPr>
          <p:nvPr/>
        </p:nvCxnSpPr>
        <p:spPr>
          <a:xfrm>
            <a:off x="6457950" y="1364418"/>
            <a:ext cx="800100" cy="850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6D26CE-39E1-2E4A-B88D-8A0082F6939B}"/>
              </a:ext>
            </a:extLst>
          </p:cNvPr>
          <p:cNvSpPr txBox="1"/>
          <p:nvPr/>
        </p:nvSpPr>
        <p:spPr>
          <a:xfrm>
            <a:off x="2407920" y="6490505"/>
            <a:ext cx="948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source: 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neuroscience.mssm.edu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nestler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contecenter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signalingtothenucleus.html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DC54B1FB-3B01-8644-8F47-9074C3163C27}"/>
              </a:ext>
            </a:extLst>
          </p:cNvPr>
          <p:cNvSpPr/>
          <p:nvPr/>
        </p:nvSpPr>
        <p:spPr>
          <a:xfrm>
            <a:off x="5812551" y="4057650"/>
            <a:ext cx="1559795" cy="1428750"/>
          </a:xfrm>
          <a:prstGeom prst="frame">
            <a:avLst>
              <a:gd name="adj1" fmla="val 4396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5987-453D-CB40-BD6A-188B008E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:  A string of 4 letters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F8A701-C4F4-8740-8297-08C85134C6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586" y="1852924"/>
            <a:ext cx="4136250" cy="3634162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94F08B-32DA-A045-AEC7-CDE82A635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9287" y="1825625"/>
            <a:ext cx="5624513" cy="4351338"/>
          </a:xfrm>
        </p:spPr>
        <p:txBody>
          <a:bodyPr>
            <a:normAutofit/>
          </a:bodyPr>
          <a:lstStyle/>
          <a:p>
            <a:r>
              <a:rPr lang="en-US" dirty="0"/>
              <a:t>4 types of bases (or nucleotides)</a:t>
            </a:r>
          </a:p>
          <a:p>
            <a:pPr lvl="1"/>
            <a:r>
              <a:rPr lang="en-US" sz="2800" dirty="0"/>
              <a:t>Adenine (A)</a:t>
            </a:r>
          </a:p>
          <a:p>
            <a:pPr lvl="1"/>
            <a:r>
              <a:rPr lang="en-US" sz="2800" dirty="0"/>
              <a:t>Guanine (G)</a:t>
            </a:r>
          </a:p>
          <a:p>
            <a:pPr lvl="1"/>
            <a:r>
              <a:rPr lang="en-US" sz="2800" dirty="0"/>
              <a:t>Cytosine (C)</a:t>
            </a:r>
          </a:p>
          <a:p>
            <a:pPr lvl="1"/>
            <a:r>
              <a:rPr lang="en-US" sz="2800" dirty="0"/>
              <a:t>Thymine (T)</a:t>
            </a:r>
          </a:p>
          <a:p>
            <a:r>
              <a:rPr lang="en-US" dirty="0"/>
              <a:t>Forward strand : 	</a:t>
            </a:r>
            <a:r>
              <a:rPr lang="en-US" b="1" dirty="0">
                <a:latin typeface="Courier" pitchFamily="2" charset="0"/>
              </a:rPr>
              <a:t>A G A C T G</a:t>
            </a:r>
          </a:p>
          <a:p>
            <a:r>
              <a:rPr lang="en-US" dirty="0"/>
              <a:t>Reverse strand  :	</a:t>
            </a:r>
            <a:r>
              <a:rPr lang="en-US" b="1" dirty="0">
                <a:latin typeface="Courier" pitchFamily="2" charset="0"/>
              </a:rPr>
              <a:t>T C T G A C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ED307-D44F-6D47-9E1A-C119B956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0A89D3-7BF3-5F4B-90D8-BF4A5497B7E2}"/>
              </a:ext>
            </a:extLst>
          </p:cNvPr>
          <p:cNvGrpSpPr/>
          <p:nvPr/>
        </p:nvGrpSpPr>
        <p:grpSpPr>
          <a:xfrm>
            <a:off x="1413668" y="2582134"/>
            <a:ext cx="3722685" cy="3053042"/>
            <a:chOff x="1413668" y="2582134"/>
            <a:chExt cx="3722685" cy="30530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80A437-4A8A-B240-B670-80A69B19EB4D}"/>
                </a:ext>
              </a:extLst>
            </p:cNvPr>
            <p:cNvSpPr txBox="1"/>
            <p:nvPr/>
          </p:nvSpPr>
          <p:spPr>
            <a:xfrm>
              <a:off x="3504403" y="2708825"/>
              <a:ext cx="1631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Forward</a:t>
              </a:r>
            </a:p>
            <a:p>
              <a:r>
                <a:rPr lang="en-US" sz="2400" dirty="0"/>
                <a:t>strand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6EC3B7-A1F0-9042-8D58-7BFFB4D7E661}"/>
                </a:ext>
              </a:extLst>
            </p:cNvPr>
            <p:cNvSpPr txBox="1"/>
            <p:nvPr/>
          </p:nvSpPr>
          <p:spPr>
            <a:xfrm>
              <a:off x="1413668" y="4564603"/>
              <a:ext cx="1631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Reverse</a:t>
              </a:r>
            </a:p>
            <a:p>
              <a:r>
                <a:rPr lang="en-US" sz="2400" dirty="0"/>
                <a:t>strand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B98394-0A3C-734E-9B24-1E4BB84CED91}"/>
                </a:ext>
              </a:extLst>
            </p:cNvPr>
            <p:cNvSpPr txBox="1"/>
            <p:nvPr/>
          </p:nvSpPr>
          <p:spPr>
            <a:xfrm>
              <a:off x="2845590" y="2582134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B00E5D-11DE-F545-981C-B56183E9934C}"/>
                </a:ext>
              </a:extLst>
            </p:cNvPr>
            <p:cNvSpPr txBox="1"/>
            <p:nvPr/>
          </p:nvSpPr>
          <p:spPr>
            <a:xfrm>
              <a:off x="4278304" y="3948971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AD47E5-5B97-4347-9D33-7F773BC1E60C}"/>
                </a:ext>
              </a:extLst>
            </p:cNvPr>
            <p:cNvSpPr txBox="1"/>
            <p:nvPr/>
          </p:nvSpPr>
          <p:spPr>
            <a:xfrm>
              <a:off x="3143647" y="5265844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DE5700-7360-3847-B755-F033A5BA539F}"/>
                </a:ext>
              </a:extLst>
            </p:cNvPr>
            <p:cNvSpPr txBox="1"/>
            <p:nvPr/>
          </p:nvSpPr>
          <p:spPr>
            <a:xfrm>
              <a:off x="1478744" y="3584188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</p:grpSp>
      <p:sp>
        <p:nvSpPr>
          <p:cNvPr id="20" name="Horizontal Scroll 19">
            <a:extLst>
              <a:ext uri="{FF2B5EF4-FFF2-40B4-BE49-F238E27FC236}">
                <a16:creationId xmlns:a16="http://schemas.microsoft.com/office/drawing/2014/main" id="{BD313234-02F6-4F4D-B41E-D44C2E24F3B0}"/>
              </a:ext>
            </a:extLst>
          </p:cNvPr>
          <p:cNvSpPr/>
          <p:nvPr/>
        </p:nvSpPr>
        <p:spPr>
          <a:xfrm>
            <a:off x="9346410" y="2443163"/>
            <a:ext cx="1683540" cy="1296926"/>
          </a:xfrm>
          <a:prstGeom prst="horizontalScroll">
            <a:avLst/>
          </a:prstGeom>
          <a:solidFill>
            <a:srgbClr val="9C04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A-T</a:t>
            </a:r>
          </a:p>
          <a:p>
            <a:pPr algn="ctr"/>
            <a:r>
              <a:rPr lang="en-US" sz="3200" b="1" dirty="0"/>
              <a:t>G-C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ED68BDFA-2625-2D41-AB2C-2917076D207A}"/>
              </a:ext>
            </a:extLst>
          </p:cNvPr>
          <p:cNvSpPr/>
          <p:nvPr/>
        </p:nvSpPr>
        <p:spPr>
          <a:xfrm>
            <a:off x="5687974" y="4058446"/>
            <a:ext cx="5499138" cy="563309"/>
          </a:xfrm>
          <a:prstGeom prst="frame">
            <a:avLst>
              <a:gd name="adj1" fmla="val 4396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244A-3802-EE44-B95F-BC8710C2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36250" cy="1325563"/>
          </a:xfrm>
        </p:spPr>
        <p:txBody>
          <a:bodyPr/>
          <a:lstStyle/>
          <a:p>
            <a:r>
              <a:rPr lang="en-US" dirty="0"/>
              <a:t>Genetic 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5F132-7532-E04C-92B1-6DF60482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9900" y="2033594"/>
            <a:ext cx="3131731" cy="594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</a:t>
            </a:r>
            <a:r>
              <a:rPr lang="en-US" b="1" dirty="0">
                <a:latin typeface="Courier" pitchFamily="2" charset="0"/>
              </a:rPr>
              <a:t>T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003DD-95AB-B54D-983B-2FF41CD7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6</a:t>
            </a:fld>
            <a:endParaRPr lang="en-US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47EDD765-38C4-4243-8DC7-5E82C15CD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586" y="1852924"/>
            <a:ext cx="4136250" cy="3634162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0666DF9-EEA4-7640-A7B8-3E2307F4BF63}"/>
              </a:ext>
            </a:extLst>
          </p:cNvPr>
          <p:cNvGrpSpPr/>
          <p:nvPr/>
        </p:nvGrpSpPr>
        <p:grpSpPr>
          <a:xfrm>
            <a:off x="1413668" y="2582134"/>
            <a:ext cx="3722685" cy="3053042"/>
            <a:chOff x="1413668" y="2582134"/>
            <a:chExt cx="3722685" cy="30530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B6174-66D4-A04D-BB91-1958F59139A4}"/>
                </a:ext>
              </a:extLst>
            </p:cNvPr>
            <p:cNvSpPr txBox="1"/>
            <p:nvPr/>
          </p:nvSpPr>
          <p:spPr>
            <a:xfrm>
              <a:off x="3504403" y="2708825"/>
              <a:ext cx="1631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Forward</a:t>
              </a:r>
            </a:p>
            <a:p>
              <a:r>
                <a:rPr lang="en-US" sz="2400" dirty="0"/>
                <a:t>strand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065F53-9053-A149-B3D2-9C94E1EFE5BC}"/>
                </a:ext>
              </a:extLst>
            </p:cNvPr>
            <p:cNvSpPr txBox="1"/>
            <p:nvPr/>
          </p:nvSpPr>
          <p:spPr>
            <a:xfrm>
              <a:off x="1413668" y="4564603"/>
              <a:ext cx="1631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Reverse</a:t>
              </a:r>
            </a:p>
            <a:p>
              <a:r>
                <a:rPr lang="en-US" sz="2400" dirty="0"/>
                <a:t>strand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A13CA7-7DB4-C14C-ACAF-7C6DD8322D83}"/>
                </a:ext>
              </a:extLst>
            </p:cNvPr>
            <p:cNvSpPr txBox="1"/>
            <p:nvPr/>
          </p:nvSpPr>
          <p:spPr>
            <a:xfrm>
              <a:off x="2845590" y="2582134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604180-791D-5D48-9C7A-4E1BA3BBD322}"/>
                </a:ext>
              </a:extLst>
            </p:cNvPr>
            <p:cNvSpPr txBox="1"/>
            <p:nvPr/>
          </p:nvSpPr>
          <p:spPr>
            <a:xfrm>
              <a:off x="4278304" y="3948971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EF7E6B-B644-4643-8AE5-F55C15E8C195}"/>
                </a:ext>
              </a:extLst>
            </p:cNvPr>
            <p:cNvSpPr txBox="1"/>
            <p:nvPr/>
          </p:nvSpPr>
          <p:spPr>
            <a:xfrm>
              <a:off x="3143647" y="5265844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386961-9E9F-1148-B65F-9F04271AC691}"/>
                </a:ext>
              </a:extLst>
            </p:cNvPr>
            <p:cNvSpPr txBox="1"/>
            <p:nvPr/>
          </p:nvSpPr>
          <p:spPr>
            <a:xfrm>
              <a:off x="1478744" y="3584188"/>
              <a:ext cx="504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</p:grpSp>
      <p:pic>
        <p:nvPicPr>
          <p:cNvPr id="24" name="Graphic 23" descr="Woman">
            <a:extLst>
              <a:ext uri="{FF2B5EF4-FFF2-40B4-BE49-F238E27FC236}">
                <a16:creationId xmlns:a16="http://schemas.microsoft.com/office/drawing/2014/main" id="{AF795BCF-75CB-404D-8294-8BE9E0AA8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299" y="2128206"/>
            <a:ext cx="328213" cy="32821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4164202-C4F4-FD4D-9F92-2A23ACA4856A}"/>
              </a:ext>
            </a:extLst>
          </p:cNvPr>
          <p:cNvGrpSpPr/>
          <p:nvPr/>
        </p:nvGrpSpPr>
        <p:grpSpPr>
          <a:xfrm>
            <a:off x="6224892" y="2627595"/>
            <a:ext cx="340533" cy="2406093"/>
            <a:chOff x="7182158" y="2441851"/>
            <a:chExt cx="340533" cy="2406093"/>
          </a:xfrm>
        </p:grpSpPr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id="{16C44D33-048F-AE48-ABF8-8180CF974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2158" y="2441851"/>
              <a:ext cx="319300" cy="319300"/>
            </a:xfrm>
            <a:prstGeom prst="rect">
              <a:avLst/>
            </a:prstGeom>
          </p:spPr>
        </p:pic>
        <p:pic>
          <p:nvPicPr>
            <p:cNvPr id="25" name="Graphic 24" descr="Man">
              <a:extLst>
                <a:ext uri="{FF2B5EF4-FFF2-40B4-BE49-F238E27FC236}">
                  <a16:creationId xmlns:a16="http://schemas.microsoft.com/office/drawing/2014/main" id="{3D3DCA8B-7201-F742-9C3C-E5A2215B3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94998" y="2969417"/>
              <a:ext cx="319300" cy="319300"/>
            </a:xfrm>
            <a:prstGeom prst="rect">
              <a:avLst/>
            </a:prstGeom>
          </p:spPr>
        </p:pic>
        <p:pic>
          <p:nvPicPr>
            <p:cNvPr id="26" name="Graphic 25" descr="Woman">
              <a:extLst>
                <a:ext uri="{FF2B5EF4-FFF2-40B4-BE49-F238E27FC236}">
                  <a16:creationId xmlns:a16="http://schemas.microsoft.com/office/drawing/2014/main" id="{58BEA364-5486-3C4D-B11D-3FE672EF8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82158" y="3481658"/>
              <a:ext cx="328213" cy="328213"/>
            </a:xfrm>
            <a:prstGeom prst="rect">
              <a:avLst/>
            </a:prstGeom>
          </p:spPr>
        </p:pic>
        <p:pic>
          <p:nvPicPr>
            <p:cNvPr id="27" name="Graphic 26" descr="Man">
              <a:extLst>
                <a:ext uri="{FF2B5EF4-FFF2-40B4-BE49-F238E27FC236}">
                  <a16:creationId xmlns:a16="http://schemas.microsoft.com/office/drawing/2014/main" id="{4B934129-2122-0F4D-922C-961CFD6FA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91071" y="4528644"/>
              <a:ext cx="319300" cy="319300"/>
            </a:xfrm>
            <a:prstGeom prst="rect">
              <a:avLst/>
            </a:prstGeom>
          </p:spPr>
        </p:pic>
        <p:pic>
          <p:nvPicPr>
            <p:cNvPr id="28" name="Graphic 27" descr="Woman">
              <a:extLst>
                <a:ext uri="{FF2B5EF4-FFF2-40B4-BE49-F238E27FC236}">
                  <a16:creationId xmlns:a16="http://schemas.microsoft.com/office/drawing/2014/main" id="{823F0868-CD06-7C49-B206-B6ED7F9C5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94478" y="4043543"/>
              <a:ext cx="328213" cy="328213"/>
            </a:xfrm>
            <a:prstGeom prst="rect">
              <a:avLst/>
            </a:prstGeom>
          </p:spPr>
        </p:pic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A290DEE-E032-3D4A-B88D-E76DC788BC68}"/>
              </a:ext>
            </a:extLst>
          </p:cNvPr>
          <p:cNvSpPr txBox="1">
            <a:spLocks/>
          </p:cNvSpPr>
          <p:nvPr/>
        </p:nvSpPr>
        <p:spPr>
          <a:xfrm>
            <a:off x="6815973" y="2556155"/>
            <a:ext cx="3131731" cy="261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</a:t>
            </a:r>
            <a:r>
              <a:rPr lang="en-US" b="1" dirty="0">
                <a:solidFill>
                  <a:srgbClr val="C00000"/>
                </a:solidFill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G</a:t>
            </a:r>
            <a:endParaRPr lang="en-US" b="1" dirty="0">
              <a:solidFill>
                <a:srgbClr val="C00000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solidFill>
                  <a:srgbClr val="C00000"/>
                </a:solidFill>
                <a:latin typeface="Courier" pitchFamily="2" charset="0"/>
              </a:rPr>
              <a:t>G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</a:t>
            </a:r>
            <a:r>
              <a:rPr lang="en-US" b="1" dirty="0">
                <a:solidFill>
                  <a:srgbClr val="C00000"/>
                </a:solidFill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G</a:t>
            </a:r>
            <a:endParaRPr lang="en-US" b="1" dirty="0">
              <a:solidFill>
                <a:srgbClr val="C00000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</a:t>
            </a:r>
            <a:r>
              <a:rPr lang="en-US" b="1" dirty="0">
                <a:solidFill>
                  <a:srgbClr val="C00000"/>
                </a:solidFill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G</a:t>
            </a:r>
            <a:endParaRPr lang="en-US" b="1" dirty="0">
              <a:solidFill>
                <a:srgbClr val="C00000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solidFill>
                  <a:srgbClr val="C00000"/>
                </a:solidFill>
                <a:latin typeface="Courier" pitchFamily="2" charset="0"/>
              </a:rPr>
              <a:t>G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</a:t>
            </a:r>
            <a:r>
              <a:rPr lang="en-US" b="1" dirty="0">
                <a:latin typeface="Courier" pitchFamily="2" charset="0"/>
              </a:rPr>
              <a:t>T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G</a:t>
            </a:r>
            <a:endParaRPr lang="en-US" b="1" dirty="0">
              <a:solidFill>
                <a:srgbClr val="C00000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</a:t>
            </a:r>
            <a:r>
              <a:rPr lang="en-US" b="1" dirty="0">
                <a:solidFill>
                  <a:srgbClr val="C00000"/>
                </a:solidFill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G</a:t>
            </a:r>
            <a:endParaRPr lang="en-US" b="1" dirty="0">
              <a:latin typeface="Courier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445BFD-A7F9-B344-8D3E-AA1FBB8FD6B8}"/>
              </a:ext>
            </a:extLst>
          </p:cNvPr>
          <p:cNvSpPr txBox="1"/>
          <p:nvPr/>
        </p:nvSpPr>
        <p:spPr>
          <a:xfrm>
            <a:off x="5830135" y="5567685"/>
            <a:ext cx="430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99.9% of  DNA is same in all humans, </a:t>
            </a:r>
          </a:p>
          <a:p>
            <a:r>
              <a:rPr lang="en-US" i="1" dirty="0"/>
              <a:t>only 0.1% of DNA is </a:t>
            </a:r>
            <a:r>
              <a:rPr lang="en-US" i="1" u="sng" dirty="0"/>
              <a:t>variable</a:t>
            </a:r>
            <a:r>
              <a:rPr lang="en-US" i="1" dirty="0"/>
              <a:t> among people.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77F7CB-0825-FC41-8DC7-A140C6D96A5E}"/>
              </a:ext>
            </a:extLst>
          </p:cNvPr>
          <p:cNvSpPr/>
          <p:nvPr/>
        </p:nvSpPr>
        <p:spPr>
          <a:xfrm>
            <a:off x="7575579" y="1863487"/>
            <a:ext cx="530466" cy="32845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1C6105-E9D5-6040-A2E3-B21037A11A07}"/>
              </a:ext>
            </a:extLst>
          </p:cNvPr>
          <p:cNvSpPr txBox="1"/>
          <p:nvPr/>
        </p:nvSpPr>
        <p:spPr>
          <a:xfrm rot="17509619">
            <a:off x="7313695" y="822314"/>
            <a:ext cx="144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Variant with</a:t>
            </a:r>
            <a:br>
              <a:rPr lang="en-US" dirty="0"/>
            </a:br>
            <a:r>
              <a:rPr lang="en-US" dirty="0"/>
              <a:t>A &amp; G alleles</a:t>
            </a:r>
          </a:p>
        </p:txBody>
      </p:sp>
      <p:sp>
        <p:nvSpPr>
          <p:cNvPr id="40" name="Horizontal Scroll 39">
            <a:extLst>
              <a:ext uri="{FF2B5EF4-FFF2-40B4-BE49-F238E27FC236}">
                <a16:creationId xmlns:a16="http://schemas.microsoft.com/office/drawing/2014/main" id="{19730856-FF0A-2A45-B421-00817DB087A4}"/>
              </a:ext>
            </a:extLst>
          </p:cNvPr>
          <p:cNvSpPr/>
          <p:nvPr/>
        </p:nvSpPr>
        <p:spPr>
          <a:xfrm>
            <a:off x="9611099" y="2252378"/>
            <a:ext cx="2200275" cy="2141015"/>
          </a:xfrm>
          <a:prstGeom prst="horizontalScroll">
            <a:avLst/>
          </a:prstGeom>
          <a:solidFill>
            <a:srgbClr val="9C04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/>
              <a:t>Single </a:t>
            </a:r>
            <a:br>
              <a:rPr lang="en-US" sz="2000" b="1" dirty="0"/>
            </a:br>
            <a:r>
              <a:rPr lang="en-US" sz="2000" b="1" dirty="0"/>
              <a:t>Nucleotide Polymorphism (SNP)</a:t>
            </a:r>
          </a:p>
        </p:txBody>
      </p:sp>
    </p:spTree>
    <p:extLst>
      <p:ext uri="{BB962C8B-B14F-4D97-AF65-F5344CB8AC3E}">
        <p14:creationId xmlns:p14="http://schemas.microsoft.com/office/powerpoint/2010/main" val="10949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 animBg="1"/>
      <p:bldP spid="35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244A-3802-EE44-B95F-BC8710C2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390099" cy="1325563"/>
          </a:xfrm>
        </p:spPr>
        <p:txBody>
          <a:bodyPr/>
          <a:lstStyle/>
          <a:p>
            <a:r>
              <a:rPr lang="en-US" dirty="0"/>
              <a:t>Genotype at a 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5F132-7532-E04C-92B1-6DF60482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9900" y="2033594"/>
            <a:ext cx="3131731" cy="594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A G </a:t>
            </a:r>
            <a:r>
              <a:rPr lang="en-US" b="1" dirty="0">
                <a:latin typeface="Courier" pitchFamily="2" charset="0"/>
              </a:rPr>
              <a:t>A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" pitchFamily="2" charset="0"/>
              </a:rPr>
              <a:t> C T G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003DD-95AB-B54D-983B-2FF41CD7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t>7</a:t>
            </a:fld>
            <a:endParaRPr lang="en-US"/>
          </a:p>
        </p:txBody>
      </p:sp>
      <p:pic>
        <p:nvPicPr>
          <p:cNvPr id="24" name="Graphic 23" descr="Woman">
            <a:extLst>
              <a:ext uri="{FF2B5EF4-FFF2-40B4-BE49-F238E27FC236}">
                <a16:creationId xmlns:a16="http://schemas.microsoft.com/office/drawing/2014/main" id="{AF795BCF-75CB-404D-8294-8BE9E0AA8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299" y="2128206"/>
            <a:ext cx="328213" cy="32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9352EA-A7AF-0742-A718-DD274A73CDE7}"/>
              </a:ext>
            </a:extLst>
          </p:cNvPr>
          <p:cNvGrpSpPr/>
          <p:nvPr/>
        </p:nvGrpSpPr>
        <p:grpSpPr>
          <a:xfrm>
            <a:off x="6228298" y="3365895"/>
            <a:ext cx="3723332" cy="972231"/>
            <a:chOff x="6228298" y="3051565"/>
            <a:chExt cx="3723332" cy="972231"/>
          </a:xfrm>
        </p:grpSpPr>
        <p:sp>
          <p:nvSpPr>
            <p:cNvPr id="34" name="Content Placeholder 3">
              <a:extLst>
                <a:ext uri="{FF2B5EF4-FFF2-40B4-BE49-F238E27FC236}">
                  <a16:creationId xmlns:a16="http://schemas.microsoft.com/office/drawing/2014/main" id="{94E20474-0752-4E4D-AE96-7B874DEF4F8D}"/>
                </a:ext>
              </a:extLst>
            </p:cNvPr>
            <p:cNvSpPr txBox="1">
              <a:spLocks/>
            </p:cNvSpPr>
            <p:nvPr/>
          </p:nvSpPr>
          <p:spPr>
            <a:xfrm>
              <a:off x="6819899" y="3051565"/>
              <a:ext cx="3131731" cy="594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A G </a:t>
              </a:r>
              <a:r>
                <a:rPr lang="en-US" b="1" dirty="0">
                  <a:latin typeface="Courier" pitchFamily="2" charset="0"/>
                </a:rPr>
                <a:t>A</a:t>
              </a: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 C T G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6" name="Graphic 35" descr="Woman">
              <a:extLst>
                <a:ext uri="{FF2B5EF4-FFF2-40B4-BE49-F238E27FC236}">
                  <a16:creationId xmlns:a16="http://schemas.microsoft.com/office/drawing/2014/main" id="{48A369E4-DB4A-C447-8051-0C1072D82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28298" y="3146177"/>
              <a:ext cx="328213" cy="328213"/>
            </a:xfrm>
            <a:prstGeom prst="rect">
              <a:avLst/>
            </a:prstGeom>
          </p:spPr>
        </p:pic>
        <p:sp>
          <p:nvSpPr>
            <p:cNvPr id="37" name="Content Placeholder 3">
              <a:extLst>
                <a:ext uri="{FF2B5EF4-FFF2-40B4-BE49-F238E27FC236}">
                  <a16:creationId xmlns:a16="http://schemas.microsoft.com/office/drawing/2014/main" id="{AF5C81DB-2224-1D43-8E0E-22B8A41B6EF2}"/>
                </a:ext>
              </a:extLst>
            </p:cNvPr>
            <p:cNvSpPr txBox="1">
              <a:spLocks/>
            </p:cNvSpPr>
            <p:nvPr/>
          </p:nvSpPr>
          <p:spPr>
            <a:xfrm>
              <a:off x="6819898" y="3429795"/>
              <a:ext cx="3131731" cy="594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A G </a:t>
              </a:r>
              <a:r>
                <a:rPr lang="en-US" b="1" dirty="0">
                  <a:latin typeface="Courier" pitchFamily="2" charset="0"/>
                </a:rPr>
                <a:t>G</a:t>
              </a: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 C T G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F54E8F-5F93-8D42-8A65-16A61260ACF6}"/>
              </a:ext>
            </a:extLst>
          </p:cNvPr>
          <p:cNvGrpSpPr/>
          <p:nvPr/>
        </p:nvGrpSpPr>
        <p:grpSpPr>
          <a:xfrm>
            <a:off x="6228297" y="4690265"/>
            <a:ext cx="3723332" cy="972231"/>
            <a:chOff x="6228297" y="4104471"/>
            <a:chExt cx="3723332" cy="972231"/>
          </a:xfrm>
        </p:grpSpPr>
        <p:sp>
          <p:nvSpPr>
            <p:cNvPr id="38" name="Content Placeholder 3">
              <a:extLst>
                <a:ext uri="{FF2B5EF4-FFF2-40B4-BE49-F238E27FC236}">
                  <a16:creationId xmlns:a16="http://schemas.microsoft.com/office/drawing/2014/main" id="{F3B95D11-A32E-BE46-AB12-F2672442F0E2}"/>
                </a:ext>
              </a:extLst>
            </p:cNvPr>
            <p:cNvSpPr txBox="1">
              <a:spLocks/>
            </p:cNvSpPr>
            <p:nvPr/>
          </p:nvSpPr>
          <p:spPr>
            <a:xfrm>
              <a:off x="6819898" y="4104471"/>
              <a:ext cx="3131731" cy="594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A G </a:t>
              </a:r>
              <a:r>
                <a:rPr lang="en-US" b="1" dirty="0">
                  <a:latin typeface="Courier" pitchFamily="2" charset="0"/>
                </a:rPr>
                <a:t>G</a:t>
              </a: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 C T G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9" name="Graphic 38" descr="Woman">
              <a:extLst>
                <a:ext uri="{FF2B5EF4-FFF2-40B4-BE49-F238E27FC236}">
                  <a16:creationId xmlns:a16="http://schemas.microsoft.com/office/drawing/2014/main" id="{2BA41A00-F511-094F-9449-E65FED8F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28297" y="4199083"/>
              <a:ext cx="328213" cy="328213"/>
            </a:xfrm>
            <a:prstGeom prst="rect">
              <a:avLst/>
            </a:prstGeom>
          </p:spPr>
        </p:pic>
        <p:sp>
          <p:nvSpPr>
            <p:cNvPr id="41" name="Content Placeholder 3">
              <a:extLst>
                <a:ext uri="{FF2B5EF4-FFF2-40B4-BE49-F238E27FC236}">
                  <a16:creationId xmlns:a16="http://schemas.microsoft.com/office/drawing/2014/main" id="{C088B7BD-F58A-CE4C-A994-4A3C9718F6C0}"/>
                </a:ext>
              </a:extLst>
            </p:cNvPr>
            <p:cNvSpPr txBox="1">
              <a:spLocks/>
            </p:cNvSpPr>
            <p:nvPr/>
          </p:nvSpPr>
          <p:spPr>
            <a:xfrm>
              <a:off x="6819897" y="4482701"/>
              <a:ext cx="3131731" cy="594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A G </a:t>
              </a:r>
              <a:r>
                <a:rPr lang="en-US" b="1" dirty="0">
                  <a:latin typeface="Courier" pitchFamily="2" charset="0"/>
                </a:rPr>
                <a:t>G</a:t>
              </a: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 C T G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EFCF438-AAC4-B44E-B281-85EB5CD3D6E8}"/>
              </a:ext>
            </a:extLst>
          </p:cNvPr>
          <p:cNvSpPr txBox="1"/>
          <p:nvPr/>
        </p:nvSpPr>
        <p:spPr>
          <a:xfrm>
            <a:off x="9701213" y="2042872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75481E-E35F-9942-8024-CE2433605EAA}"/>
              </a:ext>
            </a:extLst>
          </p:cNvPr>
          <p:cNvGrpSpPr/>
          <p:nvPr/>
        </p:nvGrpSpPr>
        <p:grpSpPr>
          <a:xfrm>
            <a:off x="6819899" y="2410245"/>
            <a:ext cx="4895851" cy="595580"/>
            <a:chOff x="6819899" y="2410245"/>
            <a:chExt cx="4895851" cy="595580"/>
          </a:xfrm>
        </p:grpSpPr>
        <p:sp>
          <p:nvSpPr>
            <p:cNvPr id="33" name="Content Placeholder 3">
              <a:extLst>
                <a:ext uri="{FF2B5EF4-FFF2-40B4-BE49-F238E27FC236}">
                  <a16:creationId xmlns:a16="http://schemas.microsoft.com/office/drawing/2014/main" id="{7013CFA6-1753-2B46-B538-5FCC35A0981E}"/>
                </a:ext>
              </a:extLst>
            </p:cNvPr>
            <p:cNvSpPr txBox="1">
              <a:spLocks/>
            </p:cNvSpPr>
            <p:nvPr/>
          </p:nvSpPr>
          <p:spPr>
            <a:xfrm>
              <a:off x="6819899" y="2411824"/>
              <a:ext cx="3131731" cy="594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A G </a:t>
              </a:r>
              <a:r>
                <a:rPr lang="en-US" b="1" dirty="0">
                  <a:latin typeface="Courier" pitchFamily="2" charset="0"/>
                </a:rPr>
                <a:t>A</a:t>
              </a: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urier" pitchFamily="2" charset="0"/>
                </a:rPr>
                <a:t> C T G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46AD18-B427-7F45-8C85-194F25C77A4F}"/>
                </a:ext>
              </a:extLst>
            </p:cNvPr>
            <p:cNvSpPr txBox="1"/>
            <p:nvPr/>
          </p:nvSpPr>
          <p:spPr>
            <a:xfrm>
              <a:off x="9701213" y="2410245"/>
              <a:ext cx="2014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chr1 </a:t>
              </a:r>
            </a:p>
          </p:txBody>
        </p:sp>
      </p:grpSp>
      <p:pic>
        <p:nvPicPr>
          <p:cNvPr id="43" name="Content Placeholder 5">
            <a:extLst>
              <a:ext uri="{FF2B5EF4-FFF2-40B4-BE49-F238E27FC236}">
                <a16:creationId xmlns:a16="http://schemas.microsoft.com/office/drawing/2014/main" id="{D58F1674-D6D7-E14E-9E1E-6E7C7479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6" y="3834031"/>
            <a:ext cx="2810029" cy="2468927"/>
          </a:xfrm>
          <a:prstGeom prst="rect">
            <a:avLst/>
          </a:prstGeom>
        </p:spPr>
      </p:pic>
      <p:pic>
        <p:nvPicPr>
          <p:cNvPr id="44" name="Content Placeholder 5">
            <a:extLst>
              <a:ext uri="{FF2B5EF4-FFF2-40B4-BE49-F238E27FC236}">
                <a16:creationId xmlns:a16="http://schemas.microsoft.com/office/drawing/2014/main" id="{219C018A-1C49-424D-BDEE-286887F12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49" y="1474360"/>
            <a:ext cx="2810029" cy="24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17863-20D6-6B40-BFBB-F204B96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 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AF4E-3843-4547-96EE-46E9672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20AED9C-E505-A54C-BC4D-F3F4144C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799368"/>
            <a:ext cx="6800197" cy="4149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F35811-7EF9-7248-B593-BE089DC6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gene work?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622CB4-A13C-4F49-86E4-3553EAAF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224" y="2803525"/>
            <a:ext cx="4524375" cy="4351338"/>
          </a:xfrm>
        </p:spPr>
        <p:txBody>
          <a:bodyPr/>
          <a:lstStyle/>
          <a:p>
            <a:r>
              <a:rPr lang="en-US" dirty="0"/>
              <a:t>DNA → RNA → Protein.</a:t>
            </a:r>
          </a:p>
          <a:p>
            <a:r>
              <a:rPr lang="en-US" b="1" dirty="0"/>
              <a:t>Gene expression</a:t>
            </a:r>
            <a:endParaRPr lang="en-US" dirty="0"/>
          </a:p>
          <a:p>
            <a:pPr lvl="1"/>
            <a:r>
              <a:rPr lang="en-US" dirty="0"/>
              <a:t>Number of transcripts (RNA) produced from a gene.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22DCE-1AE0-BF45-975F-50AC720D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3F29-F30F-8440-A060-11FB54D037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DAFB99-839C-904D-83D9-7E95D51F3F95}"/>
              </a:ext>
            </a:extLst>
          </p:cNvPr>
          <p:cNvSpPr txBox="1"/>
          <p:nvPr/>
        </p:nvSpPr>
        <p:spPr>
          <a:xfrm>
            <a:off x="2798085" y="2315822"/>
            <a:ext cx="502637" cy="185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FEFC558-6470-6E4E-B090-B53263EBF53D}"/>
              </a:ext>
            </a:extLst>
          </p:cNvPr>
          <p:cNvSpPr/>
          <p:nvPr/>
        </p:nvSpPr>
        <p:spPr>
          <a:xfrm rot="5400000">
            <a:off x="2937970" y="2246516"/>
            <a:ext cx="121264" cy="50263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FDE284-AC4A-9942-B9F6-D16FC0382A6F}"/>
              </a:ext>
            </a:extLst>
          </p:cNvPr>
          <p:cNvSpPr txBox="1"/>
          <p:nvPr/>
        </p:nvSpPr>
        <p:spPr>
          <a:xfrm>
            <a:off x="2755026" y="2271343"/>
            <a:ext cx="502637" cy="2654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DNA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F2C2D-EE62-8547-B832-D1A4966BD72E}"/>
              </a:ext>
            </a:extLst>
          </p:cNvPr>
          <p:cNvSpPr txBox="1"/>
          <p:nvPr/>
        </p:nvSpPr>
        <p:spPr>
          <a:xfrm>
            <a:off x="2846661" y="3531509"/>
            <a:ext cx="502637" cy="185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mRNA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BC6BF6-7986-334B-B24F-BA1777ADEDB2}"/>
              </a:ext>
            </a:extLst>
          </p:cNvPr>
          <p:cNvSpPr txBox="1"/>
          <p:nvPr/>
        </p:nvSpPr>
        <p:spPr>
          <a:xfrm>
            <a:off x="3176675" y="4178819"/>
            <a:ext cx="502637" cy="185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7880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18653</TotalTime>
  <Words>1082</Words>
  <Application>Microsoft Macintosh PowerPoint</Application>
  <PresentationFormat>Widescreen</PresentationFormat>
  <Paragraphs>290</Paragraphs>
  <Slides>38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Hebrew Scholar</vt:lpstr>
      <vt:lpstr>Calibri</vt:lpstr>
      <vt:lpstr>Calibri Light</vt:lpstr>
      <vt:lpstr>Courier</vt:lpstr>
      <vt:lpstr>Office Theme</vt:lpstr>
      <vt:lpstr>False positives in  trans-eQTL and co-expression analyses  arising from RNA-sequencing alignment errors</vt:lpstr>
      <vt:lpstr>Outline</vt:lpstr>
      <vt:lpstr>Genetic variant</vt:lpstr>
      <vt:lpstr>PowerPoint Presentation</vt:lpstr>
      <vt:lpstr>DNA :  A string of 4 letters</vt:lpstr>
      <vt:lpstr>Genetic variant</vt:lpstr>
      <vt:lpstr>Genotype at a variant</vt:lpstr>
      <vt:lpstr>Gene expression</vt:lpstr>
      <vt:lpstr>How does gene work?</vt:lpstr>
      <vt:lpstr>Gene expression quantification using RNA-sequencing</vt:lpstr>
      <vt:lpstr>Regulation of gene expression</vt:lpstr>
      <vt:lpstr>Two types of gene expression regulation</vt:lpstr>
      <vt:lpstr>Co-expression network</vt:lpstr>
      <vt:lpstr>Co-expression network</vt:lpstr>
      <vt:lpstr>Thyroid cancer pathway in KEGG</vt:lpstr>
      <vt:lpstr>Co-expression network</vt:lpstr>
      <vt:lpstr>Expression Quantitative Trait Locus (eQTL)</vt:lpstr>
      <vt:lpstr>Expression quantitative trait locus (eQTL)</vt:lpstr>
      <vt:lpstr>eQTL offers a potential mechanism of GWAS hits</vt:lpstr>
      <vt:lpstr>Cis- and Trans-eQTL</vt:lpstr>
      <vt:lpstr>Data</vt:lpstr>
      <vt:lpstr>Genetic variant data:</vt:lpstr>
      <vt:lpstr>PowerPoint Presentation</vt:lpstr>
      <vt:lpstr>False positives due to alignment errors</vt:lpstr>
      <vt:lpstr>Alignment errors produce false positives in trans-eQTL and co-expression studies</vt:lpstr>
      <vt:lpstr>Cross-mappability quantifies the potential for alignment errors</vt:lpstr>
      <vt:lpstr>False trans-eQTL example</vt:lpstr>
      <vt:lpstr>Abundance of cross-mappable trans-eQTLs in top hits suggests false positives</vt:lpstr>
      <vt:lpstr>Pseudogenes are abundant in cross-mappable eQTLs</vt:lpstr>
      <vt:lpstr>Replication studies may be misleading for cross-mappable eQTLs</vt:lpstr>
      <vt:lpstr>False positives in co-expression studies</vt:lpstr>
      <vt:lpstr>High co-expression between genes with high cross-mappability</vt:lpstr>
      <vt:lpstr>PowerPoint Presentation</vt:lpstr>
      <vt:lpstr>Conclusion</vt:lpstr>
      <vt:lpstr>Acknowledgements</vt:lpstr>
      <vt:lpstr>Cross-mappability: Extra slides</vt:lpstr>
      <vt:lpstr>Distribution of cross-mappability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techniques to study gene regulation using DNA- and RNA-sequencing </dc:title>
  <dc:creator>Ashis Saha</dc:creator>
  <cp:lastModifiedBy>Ashis Saha</cp:lastModifiedBy>
  <cp:revision>935</cp:revision>
  <dcterms:created xsi:type="dcterms:W3CDTF">2020-01-16T16:42:39Z</dcterms:created>
  <dcterms:modified xsi:type="dcterms:W3CDTF">2020-11-08T18:44:05Z</dcterms:modified>
</cp:coreProperties>
</file>